
<file path=[Content_Types].xml><?xml version="1.0" encoding="utf-8"?>
<Types xmlns="http://schemas.openxmlformats.org/package/2006/content-types">
  <Default ContentType="application/xml" Extension="xml"/>
  <Default ContentType="image/jpeg" Extension="jpg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6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3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25.xml"/>
  <Override ContentType="application/vnd.openxmlformats-officedocument.presentationml.slide+xml" PartName="/ppt/slides/slide2.xml"/>
  <Override ContentType="application/vnd.openxmlformats-officedocument.presentationml.slide+xml" PartName="/ppt/slides/slide33.xml"/>
  <Override ContentType="application/vnd.openxmlformats-officedocument.presentationml.slide+xml" PartName="/ppt/slides/slide31.xml"/>
  <Override ContentType="application/vnd.openxmlformats-officedocument.presentationml.slide+xml" PartName="/ppt/slides/slide29.xml"/>
  <Override ContentType="application/vnd.openxmlformats-officedocument.presentationml.slide+xml" PartName="/ppt/slides/slide37.xml"/>
  <Override ContentType="application/vnd.openxmlformats-officedocument.presentationml.slide+xml" PartName="/ppt/slides/slide3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32.xml"/>
  <Override ContentType="application/vnd.openxmlformats-officedocument.presentationml.slide+xml" PartName="/ppt/slides/slide26.xml"/>
  <Override ContentType="application/vnd.openxmlformats-officedocument.presentationml.slide+xml" PartName="/ppt/slides/slide15.xml"/>
  <Override ContentType="application/vnd.openxmlformats-officedocument.presentationml.slide+xml" PartName="/ppt/slides/slide18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6.xml"/>
  <Override ContentType="application/vnd.openxmlformats-officedocument.presentationml.slide+xml" PartName="/ppt/slides/slide24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648450" cy="98139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8.xml"/><Relationship Id="rId40" Type="http://schemas.openxmlformats.org/officeDocument/2006/relationships/slide" Target="slides/slide36.xml"/><Relationship Id="rId28" Type="http://schemas.openxmlformats.org/officeDocument/2006/relationships/slide" Target="slides/slide24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15" Type="http://schemas.openxmlformats.org/officeDocument/2006/relationships/slide" Target="slides/slide11.xml"/><Relationship Id="rId39" Type="http://schemas.openxmlformats.org/officeDocument/2006/relationships/slide" Target="slides/slide35.xml"/><Relationship Id="rId11" Type="http://schemas.openxmlformats.org/officeDocument/2006/relationships/slide" Target="slides/slide7.xml"/><Relationship Id="rId25" Type="http://schemas.openxmlformats.org/officeDocument/2006/relationships/slide" Target="slides/slide21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9" Type="http://schemas.openxmlformats.org/officeDocument/2006/relationships/slide" Target="slides/slide25.xml"/><Relationship Id="rId27" Type="http://schemas.openxmlformats.org/officeDocument/2006/relationships/slide" Target="slides/slide23.xml"/><Relationship Id="rId35" Type="http://schemas.openxmlformats.org/officeDocument/2006/relationships/slide" Target="slides/slide31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34" Type="http://schemas.openxmlformats.org/officeDocument/2006/relationships/slide" Target="slides/slide30.xml"/><Relationship Id="rId4" Type="http://schemas.openxmlformats.org/officeDocument/2006/relationships/notesMaster" Target="notesMasters/notesMaster1.xml"/><Relationship Id="rId42" Type="http://schemas.openxmlformats.org/officeDocument/2006/relationships/slide" Target="slides/slide38.xml"/><Relationship Id="rId9" Type="http://schemas.openxmlformats.org/officeDocument/2006/relationships/slide" Target="slides/slide5.xml"/><Relationship Id="rId31" Type="http://schemas.openxmlformats.org/officeDocument/2006/relationships/slide" Target="slides/slide27.xml"/><Relationship Id="rId33" Type="http://schemas.openxmlformats.org/officeDocument/2006/relationships/slide" Target="slides/slide29.xml"/><Relationship Id="rId22" Type="http://schemas.openxmlformats.org/officeDocument/2006/relationships/slide" Target="slides/slide18.xml"/><Relationship Id="rId1" Type="http://schemas.openxmlformats.org/officeDocument/2006/relationships/theme" Target="theme/theme1.xml"/><Relationship Id="rId30" Type="http://schemas.openxmlformats.org/officeDocument/2006/relationships/slide" Target="slides/slide26.xml"/><Relationship Id="rId18" Type="http://schemas.openxmlformats.org/officeDocument/2006/relationships/slide" Target="slides/slide14.xml"/><Relationship Id="rId5" Type="http://schemas.openxmlformats.org/officeDocument/2006/relationships/slide" Target="slides/slide1.xml"/><Relationship Id="rId26" Type="http://schemas.openxmlformats.org/officeDocument/2006/relationships/slide" Target="slides/slide22.xml"/><Relationship Id="rId24" Type="http://schemas.openxmlformats.org/officeDocument/2006/relationships/slide" Target="slides/slide20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1" Type="http://schemas.openxmlformats.org/officeDocument/2006/relationships/slide" Target="slides/slide17.xml"/><Relationship Id="rId2" Type="http://schemas.openxmlformats.org/officeDocument/2006/relationships/presProps" Target="presProps1.xml"/><Relationship Id="rId32" Type="http://schemas.openxmlformats.org/officeDocument/2006/relationships/slide" Target="slides/slide28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17" Type="http://schemas.openxmlformats.org/officeDocument/2006/relationships/slide" Target="slides/slide13.xml"/><Relationship Id="rId3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37" Type="http://schemas.openxmlformats.org/officeDocument/2006/relationships/slide" Target="slides/slide33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64825" y="4661600"/>
            <a:ext cx="5318750" cy="441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08275" y="736025"/>
            <a:ext cx="4432500" cy="3680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1pPr>
            <a:lvl2pPr indent="-171450" lvl="1" marL="7429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2pPr>
            <a:lvl3pPr indent="-114300" lvl="2" marL="1143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3pPr>
            <a:lvl4pPr indent="-114300" lvl="3" marL="160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4pPr>
            <a:lvl5pPr indent="-114300" lvl="4" marL="2057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5pPr>
            <a:lvl6pPr indent="-114300" lvl="5" marL="2514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6pPr>
            <a:lvl7pPr indent="-114300" lvl="6" marL="3429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7pPr>
            <a:lvl8pPr indent="-114300" lvl="7" marL="4800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8pPr>
            <a:lvl9pPr indent="-114300" lvl="8" marL="6629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layout with centered title and subtitle placeholder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1pPr>
            <a:lvl2pPr indent="-171450" lvl="1" marL="7429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2pPr>
            <a:lvl3pPr indent="-114300" lvl="2" marL="1143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3pPr>
            <a:lvl4pPr indent="-114300" lvl="3" marL="160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4pPr>
            <a:lvl5pPr indent="-114300" lvl="4" marL="2057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5pPr>
            <a:lvl6pPr indent="-114300" lvl="5" marL="2514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6pPr>
            <a:lvl7pPr indent="-114300" lvl="6" marL="3429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7pPr>
            <a:lvl8pPr indent="-114300" lvl="7" marL="4800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8pPr>
            <a:lvl9pPr indent="-114300" lvl="8" marL="6629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45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640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4800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6629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5" Type="http://schemas.openxmlformats.org/officeDocument/2006/relationships/image" Target="../media/image18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5" Type="http://schemas.openxmlformats.org/officeDocument/2006/relationships/image" Target="../media/image27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6.xml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4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7.xml"/><Relationship Id="rId5" Type="http://schemas.openxmlformats.org/officeDocument/2006/relationships/image" Target="../media/image53.jp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.xml"/><Relationship Id="rId4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1.xml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5" Type="http://schemas.openxmlformats.org/officeDocument/2006/relationships/image" Target="../media/image64.jpg"/><Relationship Id="rId6" Type="http://schemas.openxmlformats.org/officeDocument/2006/relationships/image" Target="../media/image65.png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8.xm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066800" y="1295400"/>
            <a:ext cx="7543800" cy="144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3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La Bioluminescence en Milieu Marin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04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810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4290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54864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09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2971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066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3434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6400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29718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50292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51054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54102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04800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2057400" y="3810000"/>
            <a:ext cx="4953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Anne-Sophie Cussatlegras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(1)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Patrice Le Gal 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(2)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228600" y="5715000"/>
            <a:ext cx="8610600" cy="560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AutoNum type="arabicParenBoth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DIMAR, UMR 6540 CNRS-Université de la Méditerranée, COM, Luminy, Case 901, 13288 Marseille cedex 9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(2)  IRPHE, UMR 6594 CNRS - Universités d’Aix-Marseille I &amp;II, 49 Rue F. Joliot-Curie, BP 146 13384 Marseille Cedex 13, France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371600"/>
            <a:ext cx="4191000" cy="40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2133600" y="5791200"/>
            <a:ext cx="43434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Culture de</a:t>
            </a:r>
            <a:r>
              <a:rPr b="0" i="1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Vibrio harveyi 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dans une boite de Pétri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63575" y="1244600"/>
            <a:ext cx="1593850" cy="52863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Bactéries</a:t>
            </a:r>
          </a:p>
        </p:txBody>
      </p:sp>
      <p:sp>
        <p:nvSpPr>
          <p:cNvPr id="169" name="Shape 169"/>
          <p:cNvSpPr txBox="1"/>
          <p:nvPr>
            <p:ph idx="4294967295"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133600"/>
            <a:ext cx="2209800" cy="1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835024" y="4114800"/>
            <a:ext cx="224948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Pyrocystis fusiformis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(remarquez les scintillons)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058986" y="1143000"/>
            <a:ext cx="4657725" cy="52863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Phytoplancton : Dinoflagellés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4508500"/>
            <a:ext cx="228600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5105400" y="6477000"/>
            <a:ext cx="17351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Noctiluca scintillans</a:t>
            </a:r>
          </a:p>
        </p:txBody>
      </p:sp>
      <p:sp>
        <p:nvSpPr>
          <p:cNvPr id="180" name="Shape 180"/>
          <p:cNvSpPr txBox="1"/>
          <p:nvPr>
            <p:ph idx="4294967295" type="title"/>
          </p:nvPr>
        </p:nvSpPr>
        <p:spPr>
          <a:xfrm>
            <a:off x="381000" y="152400"/>
            <a:ext cx="8382000" cy="609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2286000"/>
            <a:ext cx="31242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072187" y="4495800"/>
            <a:ext cx="30718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Kayak dans la Baie luminescente de Porto Rico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Tomopteris nisseni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990599" y="1066800"/>
            <a:ext cx="1836737" cy="466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Zooplancton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09800"/>
            <a:ext cx="32766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581400" y="1295400"/>
            <a:ext cx="1600200" cy="36671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Radiolaires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3429000" y="6248400"/>
            <a:ext cx="228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(colonie, diam. 1,2 cm)</a:t>
            </a:r>
          </a:p>
        </p:txBody>
      </p:sp>
      <p:sp>
        <p:nvSpPr>
          <p:cNvPr id="193" name="Shape 193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sp>
        <p:nvSpPr>
          <p:cNvPr id="194" name="Shape 194"/>
          <p:cNvSpPr/>
          <p:nvPr/>
        </p:nvSpPr>
        <p:spPr>
          <a:xfrm>
            <a:off x="3343275" y="23050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2133599"/>
            <a:ext cx="4191000" cy="383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654425" y="5715000"/>
            <a:ext cx="1920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Tuscaridium cygneum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Tomopteris nisseni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2798761" y="1143000"/>
            <a:ext cx="1527174" cy="466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1" i="0" lang="en-US" sz="2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Cnidaires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62200"/>
            <a:ext cx="3810000" cy="29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836612" y="6019800"/>
            <a:ext cx="18192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Periphylla</a:t>
            </a: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periphylla</a:t>
            </a: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1219200" y="1981200"/>
            <a:ext cx="2057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Scyphozoaires</a:t>
            </a:r>
          </a:p>
        </p:txBody>
      </p:sp>
      <p:sp>
        <p:nvSpPr>
          <p:cNvPr id="207" name="Shape 207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497387" y="1143000"/>
            <a:ext cx="2787649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(Méduses, plancton gélatineux)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1752600"/>
            <a:ext cx="3886200" cy="239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4648200"/>
            <a:ext cx="2936875" cy="2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3462336" y="274796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19200" y="6400800"/>
            <a:ext cx="113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Deiopea sp.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19200"/>
            <a:ext cx="37338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905000" y="3352800"/>
            <a:ext cx="23574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Thalassocalyce inconstans 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76400" y="1066800"/>
            <a:ext cx="1600200" cy="40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Cténaires</a:t>
            </a:r>
          </a:p>
        </p:txBody>
      </p:sp>
      <p:sp>
        <p:nvSpPr>
          <p:cNvPr id="221" name="Shape 221"/>
          <p:cNvSpPr/>
          <p:nvPr/>
        </p:nvSpPr>
        <p:spPr>
          <a:xfrm>
            <a:off x="3195636" y="259556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4021136"/>
            <a:ext cx="3286125" cy="19891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943600" y="6248400"/>
            <a:ext cx="2819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1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Beroe forskalii</a:t>
            </a:r>
            <a:r>
              <a:rPr b="0" i="0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  (~10 cm) 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432175" y="1066800"/>
            <a:ext cx="39751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Organismes gélatineux, taille de qqs cm à 1m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1828800"/>
            <a:ext cx="31337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3629025" y="243363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599" y="3886200"/>
            <a:ext cx="2309812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Shape 233"/>
          <p:cNvSpPr txBox="1"/>
          <p:nvPr>
            <p:ph idx="4294967295" type="title"/>
          </p:nvPr>
        </p:nvSpPr>
        <p:spPr>
          <a:xfrm>
            <a:off x="304800" y="1524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838200" y="1066800"/>
            <a:ext cx="1600200" cy="40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Mollusques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14723" l="0" r="0" t="0"/>
          <a:stretch/>
        </p:blipFill>
        <p:spPr>
          <a:xfrm>
            <a:off x="457200" y="1828800"/>
            <a:ext cx="2590800" cy="16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304800" y="3657600"/>
            <a:ext cx="37338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1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Pholas dactylus</a:t>
            </a:r>
            <a:r>
              <a:rPr b="0" i="0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ou datte de mer - 8 à 12 cm </a:t>
            </a:r>
          </a:p>
        </p:txBody>
      </p:sp>
      <p:sp>
        <p:nvSpPr>
          <p:cNvPr id="237" name="Shape 237"/>
          <p:cNvSpPr/>
          <p:nvPr/>
        </p:nvSpPr>
        <p:spPr>
          <a:xfrm>
            <a:off x="3271836" y="258603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191000"/>
            <a:ext cx="26003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990600" y="57912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1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Phylliroe</a:t>
            </a:r>
            <a:r>
              <a:rPr b="0" i="0" lang="en-US" sz="1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 sp.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84175" y="6400800"/>
            <a:ext cx="23288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La tête est à gauche ! Taille 7 cm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191000" y="1447800"/>
            <a:ext cx="1905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Céphalopodes : 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2700" y="838200"/>
            <a:ext cx="27813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mpyroteuthis infernalis" id="243" name="Shape 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525" y="4629150"/>
            <a:ext cx="34194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6400800" y="4114800"/>
            <a:ext cx="2743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1" lang="en-US" sz="15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Vampyroteuthis infernalis</a:t>
            </a:r>
            <a:r>
              <a:rPr b="0" i="0" lang="en-US" sz="12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4876800" y="2667000"/>
            <a:ext cx="16764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1" lang="en-US" sz="15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Cranchia sp.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Tomopteris nisseni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Shape 252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905000"/>
            <a:ext cx="29718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505200" y="4724400"/>
            <a:ext cx="2200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Tomopteris sp.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819400" y="1219200"/>
            <a:ext cx="2971800" cy="37623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Annélides  Polychètes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56" name="Shape 256"/>
          <p:cNvSpPr/>
          <p:nvPr/>
        </p:nvSpPr>
        <p:spPr>
          <a:xfrm>
            <a:off x="3381375" y="26431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2057400"/>
            <a:ext cx="3829050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2379661" y="5867400"/>
            <a:ext cx="41846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(Seuls organismes à émettre une lumière jaune)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0" y="0"/>
            <a:ext cx="92202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524250" y="993775"/>
            <a:ext cx="1657350" cy="466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1" i="0" lang="en-US" sz="2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Crustaces</a:t>
            </a:r>
          </a:p>
        </p:txBody>
      </p:sp>
      <p:sp>
        <p:nvSpPr>
          <p:cNvPr id="266" name="Shape 266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667000"/>
            <a:ext cx="3733800" cy="263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5791200" y="1752600"/>
            <a:ext cx="2286000" cy="579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Ostracodes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Gigantocypris agassizii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990600" y="1524000"/>
            <a:ext cx="1676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Copépodes 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10902" r="10901" t="0"/>
          <a:stretch/>
        </p:blipFill>
        <p:spPr>
          <a:xfrm>
            <a:off x="152400" y="2590800"/>
            <a:ext cx="3200400" cy="285591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143000" y="5867400"/>
            <a:ext cx="15573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 princeps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939800" y="2133600"/>
            <a:ext cx="169545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(Qqs mm en général)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3509962" y="993775"/>
            <a:ext cx="1685925" cy="466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1" i="0" lang="en-US" sz="24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Crustacés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209800"/>
            <a:ext cx="6781800" cy="31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3503612" y="6096000"/>
            <a:ext cx="1720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Euphausia pacifica</a:t>
            </a: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90600" y="1676400"/>
            <a:ext cx="19812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Euphausiacés</a:t>
            </a:r>
          </a:p>
        </p:txBody>
      </p:sp>
      <p:sp>
        <p:nvSpPr>
          <p:cNvPr id="283" name="Shape 283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667000"/>
            <a:ext cx="38544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762000" y="1219200"/>
            <a:ext cx="1981200" cy="37623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Chaetognathes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57200" y="4648200"/>
            <a:ext cx="3074986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Caocosagitta macrocephala</a:t>
            </a: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92" name="Shape 292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3733800"/>
            <a:ext cx="189547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7010400" y="6216650"/>
            <a:ext cx="19812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Colonie de salpes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990600" y="1752600"/>
            <a:ext cx="178435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(Taille de qqs. Mm)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019800" y="1143000"/>
            <a:ext cx="1981200" cy="37623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Tuniciers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1752600"/>
            <a:ext cx="2438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6402387" y="3505200"/>
            <a:ext cx="200501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1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Pyrosoma tuberculata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Sommaire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28600" y="1676400"/>
            <a:ext cx="8534400" cy="188118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-4572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AutoNum type="arabicPeriod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La bioluminescence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</a:p>
          <a:p>
            <a:pPr indent="-457200" lvl="0" marL="45720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FFFF"/>
              </a:buClr>
              <a:buSzPct val="100000"/>
              <a:buFont typeface="Noto Sans Symbols"/>
              <a:buAutoNum type="arabicPeriod"/>
            </a:pPr>
            <a:r>
              <a:rPr b="1" i="0" lang="en-US" sz="2400" u="none" cap="none" strike="noStrike">
                <a:solidFill>
                  <a:srgbClr val="00FFFF"/>
                </a:solidFill>
                <a:latin typeface="Arial Narrow"/>
                <a:ea typeface="Arial Narrow"/>
                <a:cs typeface="Arial Narrow"/>
                <a:sym typeface="Arial Narrow"/>
              </a:rPr>
              <a:t>Organismes et rôle de la bioluminescence </a:t>
            </a:r>
          </a:p>
          <a:p>
            <a:pPr indent="-457200" lvl="0" marL="45720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Noto Sans Symbols"/>
              <a:buAutoNum type="arabicPeriod"/>
            </a:pPr>
            <a:r>
              <a:rPr b="1" i="0" lang="en-US" sz="2400" u="none" cap="none" strike="noStrik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Applications</a:t>
            </a:r>
            <a:r>
              <a:rPr b="0" i="0" lang="en-US" sz="2400" u="none" cap="none" strike="noStrik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24000" y="1143000"/>
            <a:ext cx="1295400" cy="466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Poissons</a:t>
            </a:r>
          </a:p>
        </p:txBody>
      </p:sp>
      <p:sp>
        <p:nvSpPr>
          <p:cNvPr id="305" name="Shape 305"/>
          <p:cNvSpPr/>
          <p:nvPr/>
        </p:nvSpPr>
        <p:spPr>
          <a:xfrm>
            <a:off x="3238500" y="25288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1447800"/>
            <a:ext cx="26670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4572000"/>
            <a:ext cx="32385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495800"/>
            <a:ext cx="3200400" cy="1557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2474911" y="3962400"/>
            <a:ext cx="3622675" cy="350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7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Myctophides (Poissons-lanterne)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3795711" y="1700212"/>
            <a:ext cx="1658937" cy="35083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7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Poisson-hache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7362825" y="3276600"/>
            <a:ext cx="7620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5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~3 cm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Tomopteris nisseni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918325" y="301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Shape 318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 lumineux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37" y="838200"/>
            <a:ext cx="5884862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Stimulation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152400" y="1143000"/>
            <a:ext cx="3886200" cy="5191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Émission spontanée   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914399"/>
            <a:ext cx="1752600" cy="16589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0" y="2743199"/>
            <a:ext cx="5410200" cy="13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Stimulation mécanique (brassage de l’eau) ressentie par la membrane cellulaire</a:t>
            </a:r>
          </a:p>
        </p:txBody>
      </p:sp>
      <p:sp>
        <p:nvSpPr>
          <p:cNvPr id="328" name="Shape 328"/>
          <p:cNvSpPr/>
          <p:nvPr/>
        </p:nvSpPr>
        <p:spPr>
          <a:xfrm>
            <a:off x="4495800" y="1295400"/>
            <a:ext cx="2286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4876800"/>
            <a:ext cx="1752600" cy="171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600" y="2819400"/>
            <a:ext cx="17526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800600" y="5638800"/>
            <a:ext cx="2286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80961" y="5410200"/>
            <a:ext cx="4583112" cy="73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Contrôle par voie nerveuse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4648200" y="3886200"/>
            <a:ext cx="2286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6096000" y="1981200"/>
            <a:ext cx="847725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bactérie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867400" y="4191000"/>
            <a:ext cx="1130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dinoflagellé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6021386" y="6096000"/>
            <a:ext cx="100488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copépode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Organes lumineux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304800" y="1219200"/>
            <a:ext cx="5410200" cy="28305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Scintillons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(0.5 µm, dinoflagellés)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Cellules sécrétrices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(crustacés, certains poissons)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990600"/>
            <a:ext cx="1600200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/>
          <p:nvPr/>
        </p:nvCxnSpPr>
        <p:spPr>
          <a:xfrm>
            <a:off x="4191000" y="1981200"/>
            <a:ext cx="762000" cy="0"/>
          </a:xfrm>
          <a:prstGeom prst="straightConnector1">
            <a:avLst/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200" y="2057400"/>
            <a:ext cx="2438400" cy="163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Shape 346"/>
          <p:cNvCxnSpPr/>
          <p:nvPr/>
        </p:nvCxnSpPr>
        <p:spPr>
          <a:xfrm flipH="1" rot="10800000">
            <a:off x="5562600" y="2667000"/>
            <a:ext cx="1676400" cy="762000"/>
          </a:xfrm>
          <a:prstGeom prst="straightConnector1">
            <a:avLst/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347" name="Shape 347"/>
          <p:cNvSpPr txBox="1"/>
          <p:nvPr/>
        </p:nvSpPr>
        <p:spPr>
          <a:xfrm>
            <a:off x="6477000" y="3657600"/>
            <a:ext cx="2468561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6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Glandes lumineuses caudales sur un copépode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273050" y="5105400"/>
            <a:ext cx="4775200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Photocytes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(méduses, cténophores..)</a:t>
            </a: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4419600"/>
            <a:ext cx="2020886" cy="213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Shape 350"/>
          <p:cNvCxnSpPr/>
          <p:nvPr/>
        </p:nvCxnSpPr>
        <p:spPr>
          <a:xfrm flipH="1" rot="10800000">
            <a:off x="5105400" y="5257800"/>
            <a:ext cx="762000" cy="152400"/>
          </a:xfrm>
          <a:prstGeom prst="straightConnector1">
            <a:avLst/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Organes lumineux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581400" y="5334000"/>
            <a:ext cx="3505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3429000" y="3505200"/>
            <a:ext cx="4545011" cy="28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234949" y="990600"/>
            <a:ext cx="6191250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Photophores 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(euphausiacés, pieuvres, poissons..)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304800" y="2971799"/>
            <a:ext cx="3962400" cy="116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Disposition des photophores</a:t>
            </a: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chez les euphausiacés : </a:t>
            </a: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2 sur les pédoncules oculaires (non visible sur cette photo), 3 paires sur le thorax, 4 sur l’abdomen</a:t>
            </a:r>
            <a:r>
              <a:rPr b="0" i="0" lang="en-US" sz="1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76400"/>
            <a:ext cx="4038600" cy="111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4343400"/>
            <a:ext cx="2971800" cy="11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2971800"/>
            <a:ext cx="3235325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4572000" y="6248400"/>
            <a:ext cx="45720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7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Dessin d’un photophore de pieuvre </a:t>
            </a:r>
            <a:r>
              <a:rPr b="0" i="1" lang="en-US" sz="17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Abralia trigonura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3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(Modifié de Young, R. E. and J. M. Arnold. 1982. Malacologia)</a:t>
            </a:r>
          </a:p>
        </p:txBody>
      </p:sp>
      <p:sp>
        <p:nvSpPr>
          <p:cNvPr id="364" name="Shape 364"/>
          <p:cNvSpPr/>
          <p:nvPr/>
        </p:nvSpPr>
        <p:spPr>
          <a:xfrm>
            <a:off x="2986086" y="207645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3200" y="990600"/>
            <a:ext cx="2271711" cy="193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Shape 366"/>
          <p:cNvCxnSpPr/>
          <p:nvPr/>
        </p:nvCxnSpPr>
        <p:spPr>
          <a:xfrm flipH="1" rot="10800000">
            <a:off x="5867400" y="1981200"/>
            <a:ext cx="1295400" cy="76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Organes lumineux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152400" y="1600200"/>
            <a:ext cx="4572000" cy="202723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Organes lumineux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contenant des bactéries</a:t>
            </a: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(poissons et céphalopodes)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intracellulaires ou symbiotiques, regroupées dans un organe</a:t>
            </a: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1524000"/>
            <a:ext cx="2087561" cy="185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524000"/>
            <a:ext cx="1652586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6629400" y="5638800"/>
            <a:ext cx="1600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mo"/>
              <a:buNone/>
            </a:pPr>
            <a:r>
              <a:rPr b="0" i="0" lang="en-US" sz="1800" u="none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ceratioid anglerfish </a:t>
            </a: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400" y="3962400"/>
            <a:ext cx="25527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5029200" y="11430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r>
              <a:rPr b="0" i="0" lang="en-US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dragonfish</a:t>
            </a: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Rôle de la bioluminescence 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41148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282575" y="1066800"/>
            <a:ext cx="2635250" cy="99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2400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S’échapper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900" u="sng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1800" u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(aveugler le prédateur)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5789612" y="1143000"/>
            <a:ext cx="2078037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2400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 camoufler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900" u="sng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1600" u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(contre illumination)</a:t>
            </a: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4876800"/>
            <a:ext cx="3581400" cy="122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 b="19079" l="0" r="0" t="0"/>
          <a:stretch/>
        </p:blipFill>
        <p:spPr>
          <a:xfrm>
            <a:off x="5943600" y="2286000"/>
            <a:ext cx="2097086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199" y="3733800"/>
            <a:ext cx="1862137" cy="237648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685800" y="6096000"/>
            <a:ext cx="33909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Décharges lumineuses chez </a:t>
            </a:r>
            <a:r>
              <a:rPr b="1" i="1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Euaugaptilus magnus</a:t>
            </a: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0" lang="en-US" sz="1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Rôle de la bioluminescence 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0" y="4343400"/>
            <a:ext cx="51054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2400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Communiquer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000" u="sng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1800" u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Ex: parades sexuelles chez les ostracodes</a:t>
            </a: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4549775"/>
            <a:ext cx="3048000" cy="23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1524000"/>
            <a:ext cx="2544761" cy="226218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914400" y="1143000"/>
            <a:ext cx="1651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4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0" i="0" lang="en-US" sz="2400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 nourrir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mic Sans MS"/>
              <a:buNone/>
            </a:pPr>
            <a:r>
              <a:rPr b="0" i="0" lang="en-US" sz="1800" u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(leurre)</a:t>
            </a:r>
            <a:r>
              <a:rPr b="0" i="0" lang="en-US" sz="2400" u="sng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990600"/>
            <a:ext cx="2933700" cy="29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Shape 400"/>
          <p:cNvCxnSpPr/>
          <p:nvPr/>
        </p:nvCxnSpPr>
        <p:spPr>
          <a:xfrm rot="10800000">
            <a:off x="2209800" y="3581400"/>
            <a:ext cx="1295400" cy="0"/>
          </a:xfrm>
          <a:prstGeom prst="straightConnector1">
            <a:avLst/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1" name="Shape 401"/>
          <p:cNvCxnSpPr/>
          <p:nvPr/>
        </p:nvCxnSpPr>
        <p:spPr>
          <a:xfrm>
            <a:off x="5105400" y="3581400"/>
            <a:ext cx="1295400" cy="76200"/>
          </a:xfrm>
          <a:prstGeom prst="straightConnector1">
            <a:avLst/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0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Caractéristiques physiques</a:t>
            </a:r>
          </a:p>
        </p:txBody>
      </p:sp>
      <p:sp>
        <p:nvSpPr>
          <p:cNvPr id="407" name="Shape 407"/>
          <p:cNvSpPr/>
          <p:nvPr/>
        </p:nvSpPr>
        <p:spPr>
          <a:xfrm>
            <a:off x="381000" y="2819400"/>
            <a:ext cx="2819400" cy="3733800"/>
          </a:xfrm>
          <a:prstGeom prst="rect">
            <a:avLst/>
          </a:prstGeom>
          <a:solidFill>
            <a:schemeClr val="lt1"/>
          </a:solidFill>
          <a:ln cap="flat" cmpd="sng" w="317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3429000" y="3048000"/>
            <a:ext cx="1752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Différents spectres d’émission</a:t>
            </a:r>
          </a:p>
        </p:txBody>
      </p:sp>
      <p:sp>
        <p:nvSpPr>
          <p:cNvPr id="409" name="Shape 409"/>
          <p:cNvSpPr/>
          <p:nvPr/>
        </p:nvSpPr>
        <p:spPr>
          <a:xfrm>
            <a:off x="3657600" y="3810000"/>
            <a:ext cx="9906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17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3429000" y="4724400"/>
            <a:ext cx="17526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Différentes cinétiques</a:t>
            </a:r>
          </a:p>
        </p:txBody>
      </p:sp>
      <p:sp>
        <p:nvSpPr>
          <p:cNvPr id="411" name="Shape 411"/>
          <p:cNvSpPr/>
          <p:nvPr/>
        </p:nvSpPr>
        <p:spPr>
          <a:xfrm>
            <a:off x="3886200" y="5486400"/>
            <a:ext cx="9906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17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666999"/>
            <a:ext cx="3733800" cy="334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399" y="2895600"/>
            <a:ext cx="227806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304800" y="1219200"/>
            <a:ext cx="8839200" cy="1093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6699"/>
              </a:buClr>
              <a:buSzPct val="25000"/>
              <a:buFont typeface="Arial Narrow"/>
              <a:buNone/>
            </a:pPr>
            <a:r>
              <a:rPr b="1" i="0" lang="en-US" sz="2000" u="none">
                <a:solidFill>
                  <a:srgbClr val="FF6699"/>
                </a:solidFill>
                <a:latin typeface="Arial Narrow"/>
                <a:ea typeface="Arial Narrow"/>
                <a:cs typeface="Arial Narrow"/>
                <a:sym typeface="Arial Narrow"/>
              </a:rPr>
              <a:t>Couleur :</a:t>
            </a:r>
            <a:r>
              <a:rPr b="1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spectre d'émission dans le </a:t>
            </a:r>
            <a:r>
              <a:rPr b="1" i="0" lang="en-US" sz="20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bleu-vert</a:t>
            </a:r>
            <a:r>
              <a:rPr b="1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(450 à 520 nm)</a:t>
            </a:r>
          </a:p>
          <a:p>
            <a:pPr indent="0" lvl="0" marL="0" marR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rgbClr val="FF6699"/>
              </a:buClr>
              <a:buSzPct val="25000"/>
              <a:buFont typeface="Arial Narrow"/>
              <a:buNone/>
            </a:pPr>
            <a:r>
              <a:rPr b="1" i="0" lang="en-US" sz="2000" u="none">
                <a:solidFill>
                  <a:srgbClr val="FF6699"/>
                </a:solidFill>
                <a:latin typeface="Arial Narrow"/>
                <a:ea typeface="Arial Narrow"/>
                <a:cs typeface="Arial Narrow"/>
                <a:sym typeface="Arial Narrow"/>
              </a:rPr>
              <a:t>Durée :</a:t>
            </a:r>
            <a:r>
              <a:rPr b="1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100 ms à plusieurs secondes </a:t>
            </a:r>
          </a:p>
          <a:p>
            <a:pPr indent="0" lvl="0" marL="0" marR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rgbClr val="FF6699"/>
              </a:buClr>
              <a:buSzPct val="25000"/>
              <a:buFont typeface="Arial Narrow"/>
              <a:buNone/>
            </a:pPr>
            <a:r>
              <a:rPr b="1" i="0" lang="en-US" sz="2000" u="none">
                <a:solidFill>
                  <a:srgbClr val="FF6699"/>
                </a:solidFill>
                <a:latin typeface="Arial Narrow"/>
                <a:ea typeface="Arial Narrow"/>
                <a:cs typeface="Arial Narrow"/>
                <a:sym typeface="Arial Narrow"/>
              </a:rPr>
              <a:t>Intensité :</a:t>
            </a:r>
            <a:r>
              <a:rPr b="1" i="0" lang="en-US" sz="2000" u="none">
                <a:solidFill>
                  <a:srgbClr val="FF33CC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variable selon les organismes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ctrTitle"/>
          </p:nvPr>
        </p:nvSpPr>
        <p:spPr>
          <a:xfrm>
            <a:off x="685800" y="2209800"/>
            <a:ext cx="8153400" cy="19050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36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3.  Applications de la bioluminescence</a:t>
            </a:r>
            <a:r>
              <a:rPr b="1" i="0" lang="en-US" sz="32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La Luminescence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304800" y="1066800"/>
            <a:ext cx="8534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- Lumière = forme d’énergie qui peut apparaître par </a:t>
            </a:r>
            <a:r>
              <a:rPr b="0" i="0" lang="en-US" sz="20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incandescence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ou par </a:t>
            </a:r>
            <a:r>
              <a:rPr b="0" i="0" lang="en-US" sz="20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luminescence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5562600" y="2743200"/>
            <a:ext cx="2147886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Excitation d’électrons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314450" y="2743200"/>
            <a:ext cx="2116136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Émission de photons</a:t>
            </a:r>
          </a:p>
        </p:txBody>
      </p:sp>
      <p:sp>
        <p:nvSpPr>
          <p:cNvPr id="67" name="Shape 67"/>
          <p:cNvSpPr/>
          <p:nvPr/>
        </p:nvSpPr>
        <p:spPr>
          <a:xfrm rot="10800000">
            <a:off x="3581400" y="2743200"/>
            <a:ext cx="1524000" cy="381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457200" y="3810000"/>
            <a:ext cx="7086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→ Luminescence  =  lumière </a:t>
            </a:r>
            <a:r>
              <a:rPr b="0" i="0" lang="en-US" sz="20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froide</a:t>
            </a:r>
          </a:p>
        </p:txBody>
      </p:sp>
      <p:sp>
        <p:nvSpPr>
          <p:cNvPr id="69" name="Shape 69"/>
          <p:cNvSpPr/>
          <p:nvPr/>
        </p:nvSpPr>
        <p:spPr>
          <a:xfrm rot="3480000">
            <a:off x="293687" y="1992312"/>
            <a:ext cx="1373187" cy="28416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6800" lIns="90000" rIns="90000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" name="Shape 70"/>
          <p:cNvCxnSpPr/>
          <p:nvPr/>
        </p:nvCxnSpPr>
        <p:spPr>
          <a:xfrm>
            <a:off x="5486400" y="1447800"/>
            <a:ext cx="533400" cy="12954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1" name="Shape 71"/>
          <p:cNvSpPr txBox="1"/>
          <p:nvPr/>
        </p:nvSpPr>
        <p:spPr>
          <a:xfrm>
            <a:off x="5327650" y="1828800"/>
            <a:ext cx="922337" cy="409575"/>
          </a:xfrm>
          <a:prstGeom prst="rect">
            <a:avLst/>
          </a:prstGeom>
          <a:solidFill>
            <a:srgbClr val="000072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Chaleur</a:t>
            </a:r>
          </a:p>
        </p:txBody>
      </p:sp>
      <p:cxnSp>
        <p:nvCxnSpPr>
          <p:cNvPr id="72" name="Shape 72"/>
          <p:cNvCxnSpPr/>
          <p:nvPr/>
        </p:nvCxnSpPr>
        <p:spPr>
          <a:xfrm flipH="1">
            <a:off x="7010400" y="1447800"/>
            <a:ext cx="838200" cy="12954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3" name="Shape 73"/>
          <p:cNvSpPr txBox="1"/>
          <p:nvPr/>
        </p:nvSpPr>
        <p:spPr>
          <a:xfrm>
            <a:off x="6791325" y="1828800"/>
            <a:ext cx="1908175" cy="409575"/>
          </a:xfrm>
          <a:prstGeom prst="rect">
            <a:avLst/>
          </a:prstGeom>
          <a:solidFill>
            <a:srgbClr val="000072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Réaction chimique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Applications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81000" y="1676400"/>
            <a:ext cx="8763000" cy="3444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La luciférase de la luciole est depuis longtemps utilisée pour détecter l’ATP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Toute substance requise dans la réaction avec la luciférase peut être détectée: O</a:t>
            </a:r>
            <a:r>
              <a:rPr b="0" baseline="-2500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, aldéhyde, Ca</a:t>
            </a:r>
            <a:r>
              <a:rPr b="0" baseline="3000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++</a:t>
            </a: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etc..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Intérêt : Le produit de la réaction étant de la lumière, il peut être mesuré instantanément et avec une grande sensibilité pour un faible coût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➢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En génétique, le gène qui code pour la luciférase est très utilisé pour mesurer l’expression d’autres gènes auxquels on « colle » le gène de la luciférase 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914400" y="1066800"/>
            <a:ext cx="7315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La bioluminescence est largement utilisée en recherche, en industrie et en laboratoires cliniques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04800" y="1143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Application en mécanique des fluides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152400" y="5257800"/>
            <a:ext cx="5029200" cy="1309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Relation entre le degré de cisaillement et l’intensité de la lumière émise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5257800" y="3886200"/>
            <a:ext cx="3581400" cy="2667000"/>
            <a:chOff x="4419600" y="2133600"/>
            <a:chExt cx="3810000" cy="2895600"/>
          </a:xfrm>
        </p:grpSpPr>
        <p:sp>
          <p:nvSpPr>
            <p:cNvPr id="434" name="Shape 434"/>
            <p:cNvSpPr/>
            <p:nvPr/>
          </p:nvSpPr>
          <p:spPr>
            <a:xfrm>
              <a:off x="4419600" y="2133600"/>
              <a:ext cx="3810000" cy="2895600"/>
            </a:xfrm>
            <a:prstGeom prst="rect">
              <a:avLst/>
            </a:prstGeom>
            <a:solidFill>
              <a:schemeClr val="lt1"/>
            </a:solidFill>
            <a:ln cap="flat" cmpd="sng" w="3175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6800" lIns="90000" rIns="90000" tIns="46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5" name="Shape 435"/>
            <p:cNvGrpSpPr/>
            <p:nvPr/>
          </p:nvGrpSpPr>
          <p:grpSpPr>
            <a:xfrm>
              <a:off x="4540250" y="2209800"/>
              <a:ext cx="3503613" cy="2754312"/>
              <a:chOff x="338137" y="3962400"/>
              <a:chExt cx="3090862" cy="2901950"/>
            </a:xfrm>
          </p:grpSpPr>
          <p:sp>
            <p:nvSpPr>
              <p:cNvPr id="436" name="Shape 436"/>
              <p:cNvSpPr/>
              <p:nvPr/>
            </p:nvSpPr>
            <p:spPr>
              <a:xfrm>
                <a:off x="1524000" y="4495800"/>
                <a:ext cx="1295400" cy="3810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437" name="Shape 437"/>
              <p:cNvGrpSpPr/>
              <p:nvPr/>
            </p:nvGrpSpPr>
            <p:grpSpPr>
              <a:xfrm>
                <a:off x="338137" y="3962400"/>
                <a:ext cx="3090862" cy="2901950"/>
                <a:chOff x="338137" y="3962400"/>
                <a:chExt cx="3090862" cy="2901950"/>
              </a:xfrm>
            </p:grpSpPr>
            <p:grpSp>
              <p:nvGrpSpPr>
                <p:cNvPr id="438" name="Shape 438"/>
                <p:cNvGrpSpPr/>
                <p:nvPr/>
              </p:nvGrpSpPr>
              <p:grpSpPr>
                <a:xfrm>
                  <a:off x="609600" y="4953000"/>
                  <a:ext cx="2590800" cy="1219200"/>
                  <a:chOff x="609600" y="4724400"/>
                  <a:chExt cx="2590800" cy="1219200"/>
                </a:xfrm>
              </p:grpSpPr>
              <p:cxnSp>
                <p:nvCxnSpPr>
                  <p:cNvPr id="439" name="Shape 439"/>
                  <p:cNvCxnSpPr/>
                  <p:nvPr/>
                </p:nvCxnSpPr>
                <p:spPr>
                  <a:xfrm>
                    <a:off x="609600" y="5943600"/>
                    <a:ext cx="1066800" cy="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FF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40" name="Shape 440"/>
                  <p:cNvCxnSpPr/>
                  <p:nvPr/>
                </p:nvCxnSpPr>
                <p:spPr>
                  <a:xfrm flipH="1" rot="10800000">
                    <a:off x="1676400" y="4724400"/>
                    <a:ext cx="1524000" cy="1219200"/>
                  </a:xfrm>
                  <a:prstGeom prst="straightConnector1">
                    <a:avLst/>
                  </a:prstGeom>
                  <a:noFill/>
                  <a:ln cap="flat" cmpd="sng" w="25400">
                    <a:solidFill>
                      <a:srgbClr val="FF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41" name="Shape 441"/>
                <p:cNvGrpSpPr/>
                <p:nvPr/>
              </p:nvGrpSpPr>
              <p:grpSpPr>
                <a:xfrm>
                  <a:off x="338137" y="3962400"/>
                  <a:ext cx="3090862" cy="2901950"/>
                  <a:chOff x="338137" y="3962400"/>
                  <a:chExt cx="3090862" cy="2901950"/>
                </a:xfrm>
              </p:grpSpPr>
              <p:grpSp>
                <p:nvGrpSpPr>
                  <p:cNvPr id="442" name="Shape 442"/>
                  <p:cNvGrpSpPr/>
                  <p:nvPr/>
                </p:nvGrpSpPr>
                <p:grpSpPr>
                  <a:xfrm>
                    <a:off x="338137" y="3962400"/>
                    <a:ext cx="3090862" cy="2901950"/>
                    <a:chOff x="338137" y="3962400"/>
                    <a:chExt cx="3090862" cy="2901950"/>
                  </a:xfrm>
                </p:grpSpPr>
                <p:cxnSp>
                  <p:nvCxnSpPr>
                    <p:cNvPr id="443" name="Shape 443"/>
                    <p:cNvCxnSpPr/>
                    <p:nvPr/>
                  </p:nvCxnSpPr>
                  <p:spPr>
                    <a:xfrm>
                      <a:off x="609600" y="6477000"/>
                      <a:ext cx="2819400" cy="0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lg" w="lg" type="triangle"/>
                    </a:ln>
                  </p:spPr>
                </p:cxnSp>
                <p:cxnSp>
                  <p:nvCxnSpPr>
                    <p:cNvPr id="444" name="Shape 444"/>
                    <p:cNvCxnSpPr/>
                    <p:nvPr/>
                  </p:nvCxnSpPr>
                  <p:spPr>
                    <a:xfrm>
                      <a:off x="609600" y="4572000"/>
                      <a:ext cx="0" cy="1905000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chemeClr val="dk1"/>
                      </a:solidFill>
                      <a:prstDash val="solid"/>
                      <a:miter/>
                      <a:headEnd len="med" w="med" type="none"/>
                      <a:tailEnd len="lg" w="lg" type="triangle"/>
                    </a:ln>
                  </p:spPr>
                </p:cxnSp>
                <p:sp>
                  <p:nvSpPr>
                    <p:cNvPr id="445" name="Shape 445"/>
                    <p:cNvSpPr txBox="1"/>
                    <p:nvPr/>
                  </p:nvSpPr>
                  <p:spPr>
                    <a:xfrm>
                      <a:off x="338136" y="3962400"/>
                      <a:ext cx="957262" cy="6635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Intensité 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lumineuse</a:t>
                      </a:r>
                    </a:p>
                  </p:txBody>
                </p:sp>
                <p:sp>
                  <p:nvSpPr>
                    <p:cNvPr id="446" name="Shape 446"/>
                    <p:cNvSpPr txBox="1"/>
                    <p:nvPr/>
                  </p:nvSpPr>
                  <p:spPr>
                    <a:xfrm>
                      <a:off x="2246312" y="6480175"/>
                      <a:ext cx="1136649" cy="384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Cisaillement</a:t>
                      </a:r>
                    </a:p>
                  </p:txBody>
                </p:sp>
              </p:grpSp>
              <p:grpSp>
                <p:nvGrpSpPr>
                  <p:cNvPr id="447" name="Shape 447"/>
                  <p:cNvGrpSpPr/>
                  <p:nvPr/>
                </p:nvGrpSpPr>
                <p:grpSpPr>
                  <a:xfrm>
                    <a:off x="990600" y="4495800"/>
                    <a:ext cx="1747836" cy="1600200"/>
                    <a:chOff x="990600" y="4495800"/>
                    <a:chExt cx="1747836" cy="1600200"/>
                  </a:xfrm>
                </p:grpSpPr>
                <p:cxnSp>
                  <p:nvCxnSpPr>
                    <p:cNvPr id="448" name="Shape 448"/>
                    <p:cNvCxnSpPr/>
                    <p:nvPr/>
                  </p:nvCxnSpPr>
                  <p:spPr>
                    <a:xfrm>
                      <a:off x="1447800" y="5715000"/>
                      <a:ext cx="228600" cy="381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0000FF"/>
                      </a:solidFill>
                      <a:prstDash val="solid"/>
                      <a:miter/>
                      <a:headEnd len="med" w="med" type="none"/>
                      <a:tailEnd len="med" w="med" type="stealth"/>
                    </a:ln>
                  </p:spPr>
                </p:cxnSp>
                <p:sp>
                  <p:nvSpPr>
                    <p:cNvPr id="449" name="Shape 449"/>
                    <p:cNvSpPr txBox="1"/>
                    <p:nvPr/>
                  </p:nvSpPr>
                  <p:spPr>
                    <a:xfrm>
                      <a:off x="1563687" y="4495800"/>
                      <a:ext cx="1174750" cy="384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rIns="91425" tIns="45700">
                      <a:sp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FF"/>
                        </a:buClr>
                        <a:buSzPct val="25000"/>
                        <a:buFont typeface="Times New Roman"/>
                        <a:buNone/>
                      </a:pPr>
                      <a:r>
                        <a:rPr b="0" i="0" lang="en-US" sz="1600" u="none">
                          <a:solidFill>
                            <a:srgbClr val="3333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 de loi ?</a:t>
                      </a:r>
                    </a:p>
                  </p:txBody>
                </p:sp>
                <p:grpSp>
                  <p:nvGrpSpPr>
                    <p:cNvPr id="450" name="Shape 450"/>
                    <p:cNvGrpSpPr/>
                    <p:nvPr/>
                  </p:nvGrpSpPr>
                  <p:grpSpPr>
                    <a:xfrm>
                      <a:off x="990600" y="5334000"/>
                      <a:ext cx="720725" cy="385762"/>
                      <a:chOff x="1143000" y="5181600"/>
                      <a:chExt cx="720725" cy="385762"/>
                    </a:xfrm>
                  </p:grpSpPr>
                  <p:sp>
                    <p:nvSpPr>
                      <p:cNvPr id="451" name="Shape 451"/>
                      <p:cNvSpPr/>
                      <p:nvPr/>
                    </p:nvSpPr>
                    <p:spPr>
                      <a:xfrm>
                        <a:off x="1143000" y="5181600"/>
                        <a:ext cx="685800" cy="3048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 cap="flat" cmpd="sng" w="9525">
                        <a:solidFill>
                          <a:schemeClr val="dk1"/>
                        </a:solidFill>
                        <a:prstDash val="solid"/>
                        <a:miter/>
                        <a:headEnd len="med" w="med" type="none"/>
                        <a:tailEnd len="med" w="med" type="none"/>
                      </a:ln>
                    </p:spPr>
                    <p:txBody>
                      <a:bodyPr anchorCtr="0" anchor="ctr" bIns="45700" lIns="91425" rIns="91425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452" name="Shape 452"/>
                      <p:cNvSpPr txBox="1"/>
                      <p:nvPr/>
                    </p:nvSpPr>
                    <p:spPr>
                      <a:xfrm>
                        <a:off x="1168400" y="5183187"/>
                        <a:ext cx="6953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rIns="91425" tIns="45700">
                        <a:sp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333FF"/>
                          </a:buClr>
                          <a:buSzPct val="25000"/>
                          <a:buFont typeface="Times New Roman"/>
                          <a:buNone/>
                        </a:pPr>
                        <a:r>
                          <a:rPr b="0" i="0" lang="en-US" sz="1600" u="none">
                            <a:solidFill>
                              <a:srgbClr val="3333FF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Seuil ?</a:t>
                        </a:r>
                      </a:p>
                    </p:txBody>
                  </p:sp>
                </p:grpSp>
              </p:grpSp>
            </p:grpSp>
          </p:grpSp>
        </p:grpSp>
      </p:grpSp>
      <p:sp>
        <p:nvSpPr>
          <p:cNvPr id="453" name="Shape 453"/>
          <p:cNvSpPr txBox="1"/>
          <p:nvPr/>
        </p:nvSpPr>
        <p:spPr>
          <a:xfrm>
            <a:off x="457200" y="1752600"/>
            <a:ext cx="7848600" cy="75882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Times New Roman"/>
              <a:buNone/>
            </a:pPr>
            <a:r>
              <a:rPr b="0" i="0" lang="en-US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 : Étudier </a:t>
            </a:r>
            <a:r>
              <a:rPr b="1" i="0" lang="en-US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différents types  d’écoulements</a:t>
            </a:r>
            <a:r>
              <a:rPr b="0" i="0" lang="en-US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à l’aide de</a:t>
            </a:r>
            <a:br>
              <a:rPr b="0" i="0" lang="en-US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dinoflagellés lumineux  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2133600" y="838200"/>
            <a:ext cx="495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6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Anne-Sophie Cussatlegras </a:t>
            </a:r>
            <a:r>
              <a:rPr b="0" i="0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(1)  </a:t>
            </a:r>
            <a:r>
              <a:rPr b="0" i="0" lang="en-US" sz="16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Patrice Le Gal  </a:t>
            </a:r>
            <a:r>
              <a:rPr b="0" i="0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(2)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609600" y="1106487"/>
            <a:ext cx="80772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AutoNum type="arabicParenBoth"/>
            </a:pPr>
            <a:r>
              <a:rPr b="0" i="0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DIMAR, UMR 6540 CNRS-Université de la Méditerranée, COM, Luminy, Case 901, 13288 Marseille cedex 9</a:t>
            </a:r>
          </a:p>
          <a:p>
            <a:pPr indent="-4572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Narrow"/>
              <a:buAutoNum type="arabicParenBoth"/>
            </a:pPr>
            <a:r>
              <a:rPr b="0" i="0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IRPHE, UMR 6594 CNRS - Universités d’Aix-Marseille I &amp;II, 49 Rue F. Joliot-Curie, BP 146 13384 Marseille Cedex 13, France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219200" y="2641600"/>
            <a:ext cx="12192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Pyrocystis lunula</a:t>
            </a: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2895599"/>
            <a:ext cx="1219200" cy="111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2668587" y="4038600"/>
            <a:ext cx="93503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0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(≈ 500 µm)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4">
            <a:alphaModFix/>
          </a:blip>
          <a:srcRect b="0" l="0" r="50909" t="0"/>
          <a:stretch/>
        </p:blipFill>
        <p:spPr>
          <a:xfrm>
            <a:off x="1295400" y="2895600"/>
            <a:ext cx="1128712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373187" y="4724400"/>
            <a:ext cx="9350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0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(≈ 300 µm)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2514600" y="2641600"/>
            <a:ext cx="14001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2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Pyrocystis noctiluca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04800" y="228600"/>
            <a:ext cx="8534400" cy="51435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Cultures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62000" y="914400"/>
            <a:ext cx="2535236" cy="519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Salle de culture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 b="2249" l="13274" r="15074" t="21093"/>
          <a:stretch/>
        </p:blipFill>
        <p:spPr>
          <a:xfrm>
            <a:off x="228600" y="1524000"/>
            <a:ext cx="4799012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 b="0" l="0" r="50909" t="0"/>
          <a:stretch/>
        </p:blipFill>
        <p:spPr>
          <a:xfrm>
            <a:off x="5638800" y="2133600"/>
            <a:ext cx="9652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4038600"/>
            <a:ext cx="2667000" cy="203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600" y="2133600"/>
            <a:ext cx="16446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/>
          <p:nvPr/>
        </p:nvSpPr>
        <p:spPr>
          <a:xfrm rot="1200000">
            <a:off x="3124199" y="3733800"/>
            <a:ext cx="2617787" cy="823911"/>
          </a:xfrm>
          <a:prstGeom prst="curvedUpArrow">
            <a:avLst>
              <a:gd fmla="val 16013" name="adj1"/>
              <a:gd fmla="val 19960" name="adj2"/>
              <a:gd fmla="val 7470" name="adj3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5943600" y="1295400"/>
            <a:ext cx="2227261" cy="519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Dinoflagellés 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28600" y="5715000"/>
            <a:ext cx="5867400" cy="72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F/2 milieu de culture  F/2  (eau de mer + sel)</a:t>
            </a: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Cycle Jour/ nuit 12:12 20°C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Salle de mesure</a:t>
            </a: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11515" r="0" t="0"/>
          <a:stretch/>
        </p:blipFill>
        <p:spPr>
          <a:xfrm>
            <a:off x="4038600" y="2057399"/>
            <a:ext cx="4787900" cy="43291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0" y="1846262"/>
            <a:ext cx="3767137" cy="272097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Caméra intensifiée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Dispositif expérimental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(Couette cylindrique)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Photomultiplicateur 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3200400" y="2057400"/>
            <a:ext cx="3581400" cy="1447800"/>
          </a:xfrm>
          <a:prstGeom prst="straightConnector1">
            <a:avLst/>
          </a:prstGeom>
          <a:noFill/>
          <a:ln cap="flat" cmpd="sng" w="476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83" name="Shape 483"/>
          <p:cNvCxnSpPr/>
          <p:nvPr/>
        </p:nvCxnSpPr>
        <p:spPr>
          <a:xfrm>
            <a:off x="3276600" y="3581400"/>
            <a:ext cx="1752600" cy="762000"/>
          </a:xfrm>
          <a:prstGeom prst="straightConnector1">
            <a:avLst/>
          </a:prstGeom>
          <a:noFill/>
          <a:ln cap="flat" cmpd="sng" w="47625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/>
        </p:nvSpPr>
        <p:spPr>
          <a:xfrm>
            <a:off x="304800" y="1447800"/>
            <a:ext cx="85344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-109537" lvl="4" marL="71913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304800" y="5334000"/>
            <a:ext cx="8610600" cy="106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0" i="0" lang="en-US" sz="1600" u="sng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Écoulement de Couette </a:t>
            </a:r>
            <a:r>
              <a:rPr b="0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: écoulement crée entre deux cylindres coaxiaux ; seul le cylindre extérieur tourne.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0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C’est un écoulement connu en mécanique des fluides → applications dans plusieurs domaines biologiques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→"/>
            </a:pPr>
            <a:r>
              <a:rPr b="0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cisaillement constant dans tout le volume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→"/>
            </a:pPr>
            <a:r>
              <a:rPr b="0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cisaillement proportionnel à la vitesse de rotation</a:t>
            </a:r>
          </a:p>
        </p:txBody>
      </p:sp>
      <p:cxnSp>
        <p:nvCxnSpPr>
          <p:cNvPr id="490" name="Shape 490"/>
          <p:cNvCxnSpPr/>
          <p:nvPr/>
        </p:nvCxnSpPr>
        <p:spPr>
          <a:xfrm flipH="1">
            <a:off x="3200400" y="2133600"/>
            <a:ext cx="304800" cy="1524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91" name="Shape 491"/>
          <p:cNvSpPr txBox="1"/>
          <p:nvPr/>
        </p:nvSpPr>
        <p:spPr>
          <a:xfrm>
            <a:off x="304800" y="990600"/>
            <a:ext cx="8534400" cy="3794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Latz et al. 1994 : utilisation d’un appareil de Couette</a:t>
            </a: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905000"/>
            <a:ext cx="98742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3962400" y="2357437"/>
            <a:ext cx="2590800" cy="1681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1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Cylindre extérieur qui tourne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1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(verre transparent)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1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Cavité (culture d’algues)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1" i="0" sz="800" u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1" i="0" lang="en-US" sz="16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Cylindre intérieur fixe</a:t>
            </a:r>
          </a:p>
        </p:txBody>
      </p:sp>
      <p:cxnSp>
        <p:nvCxnSpPr>
          <p:cNvPr id="494" name="Shape 494"/>
          <p:cNvCxnSpPr/>
          <p:nvPr/>
        </p:nvCxnSpPr>
        <p:spPr>
          <a:xfrm flipH="1">
            <a:off x="3124200" y="3886200"/>
            <a:ext cx="914400" cy="1587"/>
          </a:xfrm>
          <a:prstGeom prst="straightConnector1">
            <a:avLst/>
          </a:prstGeom>
          <a:noFill/>
          <a:ln cap="flat" cmpd="sng" w="28575">
            <a:solidFill>
              <a:srgbClr val="FF3300"/>
            </a:solidFill>
            <a:prstDash val="solid"/>
            <a:miter/>
            <a:headEnd len="med" w="med" type="none"/>
            <a:tailEnd len="med" w="med" type="stealth"/>
          </a:ln>
        </p:spPr>
      </p:cxnSp>
      <p:cxnSp>
        <p:nvCxnSpPr>
          <p:cNvPr id="495" name="Shape 495"/>
          <p:cNvCxnSpPr/>
          <p:nvPr/>
        </p:nvCxnSpPr>
        <p:spPr>
          <a:xfrm flipH="1">
            <a:off x="3200400" y="3200400"/>
            <a:ext cx="762000" cy="1586"/>
          </a:xfrm>
          <a:prstGeom prst="straightConnector1">
            <a:avLst/>
          </a:prstGeom>
          <a:noFill/>
          <a:ln cap="flat" cmpd="sng" w="28575">
            <a:solidFill>
              <a:srgbClr val="FF33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496" name="Shape 496"/>
          <p:cNvSpPr txBox="1"/>
          <p:nvPr/>
        </p:nvSpPr>
        <p:spPr>
          <a:xfrm>
            <a:off x="228600" y="1371600"/>
            <a:ext cx="57150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→"/>
            </a:pPr>
            <a:r>
              <a:rPr b="0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Écoulement laminaire et stationnaire stimule la bioluminescence </a:t>
            </a:r>
          </a:p>
        </p:txBody>
      </p:sp>
      <p:sp>
        <p:nvSpPr>
          <p:cNvPr id="497" name="Shape 497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Couette cylindrique</a:t>
            </a:r>
          </a:p>
        </p:txBody>
      </p:sp>
      <p:cxnSp>
        <p:nvCxnSpPr>
          <p:cNvPr id="498" name="Shape 498"/>
          <p:cNvCxnSpPr/>
          <p:nvPr/>
        </p:nvCxnSpPr>
        <p:spPr>
          <a:xfrm flipH="1">
            <a:off x="3352800" y="2514600"/>
            <a:ext cx="609600" cy="1586"/>
          </a:xfrm>
          <a:prstGeom prst="straightConnector1">
            <a:avLst/>
          </a:prstGeom>
          <a:noFill/>
          <a:ln cap="flat" cmpd="sng" w="28575">
            <a:solidFill>
              <a:srgbClr val="FF3300"/>
            </a:solidFill>
            <a:prstDash val="solid"/>
            <a:miter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Résultats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2592386" y="6248400"/>
            <a:ext cx="4086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Déclenchement de la turbulence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066800"/>
            <a:ext cx="67056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433636" y="1828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1800225" y="13430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2366961" y="17764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3" name="Shape 513"/>
          <p:cNvGrpSpPr/>
          <p:nvPr/>
        </p:nvGrpSpPr>
        <p:grpSpPr>
          <a:xfrm>
            <a:off x="152400" y="1981200"/>
            <a:ext cx="8812211" cy="3352800"/>
            <a:chOff x="152400" y="1676400"/>
            <a:chExt cx="8812211" cy="3352800"/>
          </a:xfrm>
        </p:grpSpPr>
        <p:sp>
          <p:nvSpPr>
            <p:cNvPr id="514" name="Shape 514"/>
            <p:cNvSpPr txBox="1"/>
            <p:nvPr/>
          </p:nvSpPr>
          <p:spPr>
            <a:xfrm>
              <a:off x="228600" y="3184525"/>
              <a:ext cx="3733800" cy="3365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6800" lIns="90000" rIns="90000" tIns="46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15" name="Shape 515"/>
            <p:cNvPicPr preferRelativeResize="0"/>
            <p:nvPr/>
          </p:nvPicPr>
          <p:blipFill rotWithShape="1">
            <a:blip r:embed="rId3">
              <a:alphaModFix/>
            </a:blip>
            <a:srcRect b="0" l="0" r="3750" t="0"/>
            <a:stretch/>
          </p:blipFill>
          <p:spPr>
            <a:xfrm>
              <a:off x="4343400" y="1676400"/>
              <a:ext cx="4621211" cy="335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Shape 516"/>
            <p:cNvSpPr txBox="1"/>
            <p:nvPr/>
          </p:nvSpPr>
          <p:spPr>
            <a:xfrm>
              <a:off x="5337175" y="2133600"/>
              <a:ext cx="777875" cy="54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rIns="90000" tIns="46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9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</a:t>
              </a:r>
              <a:r>
                <a:rPr b="1" i="0" lang="en-US" sz="10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   70 rps²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10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+      35 rps²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i="0" lang="en-US" sz="8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X</a:t>
              </a:r>
              <a:r>
                <a:rPr b="1" i="0" lang="en-US" sz="10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    17 rps²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5300662" y="2514600"/>
              <a:ext cx="746125" cy="366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rIns="90000" tIns="46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 Narrow"/>
                <a:buNone/>
              </a:pPr>
              <a:r>
                <a:rPr b="1" baseline="-25000" i="0" lang="en-US" sz="18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*</a:t>
              </a:r>
              <a:r>
                <a:rPr b="1" i="0" lang="en-US" sz="18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1" i="0" lang="en-US" sz="14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1" i="0" lang="en-US" sz="1000" u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  9 rps²</a:t>
              </a:r>
            </a:p>
          </p:txBody>
        </p:sp>
        <p:grpSp>
          <p:nvGrpSpPr>
            <p:cNvPr id="518" name="Shape 518"/>
            <p:cNvGrpSpPr/>
            <p:nvPr/>
          </p:nvGrpSpPr>
          <p:grpSpPr>
            <a:xfrm>
              <a:off x="5334000" y="2263775"/>
              <a:ext cx="228600" cy="479425"/>
              <a:chOff x="5334000" y="2190750"/>
              <a:chExt cx="228600" cy="479425"/>
            </a:xfrm>
          </p:grpSpPr>
          <p:cxnSp>
            <p:nvCxnSpPr>
              <p:cNvPr id="519" name="Shape 519"/>
              <p:cNvCxnSpPr/>
              <p:nvPr/>
            </p:nvCxnSpPr>
            <p:spPr>
              <a:xfrm>
                <a:off x="5334000" y="2190750"/>
                <a:ext cx="228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520" name="Shape 520"/>
              <p:cNvCxnSpPr/>
              <p:nvPr/>
            </p:nvCxnSpPr>
            <p:spPr>
              <a:xfrm>
                <a:off x="5334000" y="2351087"/>
                <a:ext cx="228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521" name="Shape 521"/>
              <p:cNvCxnSpPr/>
              <p:nvPr/>
            </p:nvCxnSpPr>
            <p:spPr>
              <a:xfrm>
                <a:off x="5334000" y="2511425"/>
                <a:ext cx="228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  <p:cxnSp>
            <p:nvCxnSpPr>
              <p:cNvPr id="522" name="Shape 522"/>
              <p:cNvCxnSpPr/>
              <p:nvPr/>
            </p:nvCxnSpPr>
            <p:spPr>
              <a:xfrm>
                <a:off x="5334000" y="2670175"/>
                <a:ext cx="228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/>
                <a:headEnd len="med" w="med" type="none"/>
                <a:tailEnd len="med" w="med" type="none"/>
              </a:ln>
            </p:spPr>
          </p:cxnSp>
        </p:grpSp>
        <p:sp>
          <p:nvSpPr>
            <p:cNvPr id="523" name="Shape 523"/>
            <p:cNvSpPr/>
            <p:nvPr/>
          </p:nvSpPr>
          <p:spPr>
            <a:xfrm>
              <a:off x="5276850" y="2139950"/>
              <a:ext cx="914400" cy="69215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6800" lIns="90000" rIns="90000" tIns="468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4" name="Shape 524"/>
            <p:cNvSpPr txBox="1"/>
            <p:nvPr/>
          </p:nvSpPr>
          <p:spPr>
            <a:xfrm>
              <a:off x="5168900" y="1871662"/>
              <a:ext cx="1196975" cy="274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rIns="90000" tIns="46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Arial Narrow"/>
                <a:buNone/>
              </a:pPr>
              <a:r>
                <a:rPr b="1" i="0" lang="en-US" sz="1200" u="none">
                  <a:solidFill>
                    <a:srgbClr val="FF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  accélérations :</a:t>
              </a:r>
            </a:p>
          </p:txBody>
        </p:sp>
        <p:grpSp>
          <p:nvGrpSpPr>
            <p:cNvPr id="525" name="Shape 525"/>
            <p:cNvGrpSpPr/>
            <p:nvPr/>
          </p:nvGrpSpPr>
          <p:grpSpPr>
            <a:xfrm>
              <a:off x="152400" y="1676400"/>
              <a:ext cx="3962400" cy="3352800"/>
              <a:chOff x="0" y="1676400"/>
              <a:chExt cx="3962400" cy="3352800"/>
            </a:xfrm>
          </p:grpSpPr>
          <p:sp>
            <p:nvSpPr>
              <p:cNvPr id="526" name="Shape 526"/>
              <p:cNvSpPr/>
              <p:nvPr/>
            </p:nvSpPr>
            <p:spPr>
              <a:xfrm>
                <a:off x="0" y="1676400"/>
                <a:ext cx="3962400" cy="3352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27" name="Shape 527"/>
              <p:cNvGrpSpPr/>
              <p:nvPr/>
            </p:nvGrpSpPr>
            <p:grpSpPr>
              <a:xfrm>
                <a:off x="228600" y="1676400"/>
                <a:ext cx="3733800" cy="3348037"/>
                <a:chOff x="228600" y="1676400"/>
                <a:chExt cx="3733800" cy="3297237"/>
              </a:xfrm>
            </p:grpSpPr>
            <p:sp>
              <p:nvSpPr>
                <p:cNvPr id="528" name="Shape 528"/>
                <p:cNvSpPr/>
                <p:nvPr/>
              </p:nvSpPr>
              <p:spPr>
                <a:xfrm>
                  <a:off x="228600" y="1676400"/>
                  <a:ext cx="3733800" cy="3276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6800" lIns="90000" rIns="90000" tIns="468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grpSp>
              <p:nvGrpSpPr>
                <p:cNvPr id="529" name="Shape 529"/>
                <p:cNvGrpSpPr/>
                <p:nvPr/>
              </p:nvGrpSpPr>
              <p:grpSpPr>
                <a:xfrm>
                  <a:off x="228599" y="1981200"/>
                  <a:ext cx="3717925" cy="2649536"/>
                  <a:chOff x="5562600" y="3054350"/>
                  <a:chExt cx="9297987" cy="6626225"/>
                </a:xfrm>
              </p:grpSpPr>
              <p:sp>
                <p:nvSpPr>
                  <p:cNvPr id="530" name="Shape 530"/>
                  <p:cNvSpPr/>
                  <p:nvPr/>
                </p:nvSpPr>
                <p:spPr>
                  <a:xfrm>
                    <a:off x="5562600" y="3054350"/>
                    <a:ext cx="9297987" cy="662622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rIns="91425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cxnSp>
                <p:nvCxnSpPr>
                  <p:cNvPr id="531" name="Shape 531"/>
                  <p:cNvCxnSpPr/>
                  <p:nvPr/>
                </p:nvCxnSpPr>
                <p:spPr>
                  <a:xfrm>
                    <a:off x="6315075" y="3338512"/>
                    <a:ext cx="1587" cy="5487987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2" name="Shape 532"/>
                  <p:cNvCxnSpPr/>
                  <p:nvPr/>
                </p:nvCxnSpPr>
                <p:spPr>
                  <a:xfrm>
                    <a:off x="6202361" y="8826500"/>
                    <a:ext cx="112712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3" name="Shape 533"/>
                  <p:cNvCxnSpPr/>
                  <p:nvPr/>
                </p:nvCxnSpPr>
                <p:spPr>
                  <a:xfrm>
                    <a:off x="6202361" y="6988175"/>
                    <a:ext cx="112712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4" name="Shape 534"/>
                  <p:cNvCxnSpPr/>
                  <p:nvPr/>
                </p:nvCxnSpPr>
                <p:spPr>
                  <a:xfrm>
                    <a:off x="6202361" y="5176836"/>
                    <a:ext cx="112712" cy="1587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5" name="Shape 535"/>
                  <p:cNvCxnSpPr/>
                  <p:nvPr/>
                </p:nvCxnSpPr>
                <p:spPr>
                  <a:xfrm>
                    <a:off x="6202361" y="3338511"/>
                    <a:ext cx="112712" cy="1587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6" name="Shape 536"/>
                  <p:cNvCxnSpPr/>
                  <p:nvPr/>
                </p:nvCxnSpPr>
                <p:spPr>
                  <a:xfrm>
                    <a:off x="6315075" y="8826500"/>
                    <a:ext cx="8239125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7" name="Shape 537"/>
                  <p:cNvCxnSpPr/>
                  <p:nvPr/>
                </p:nvCxnSpPr>
                <p:spPr>
                  <a:xfrm flipH="1" rot="10800000">
                    <a:off x="6315075" y="8826500"/>
                    <a:ext cx="1587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8" name="Shape 538"/>
                  <p:cNvCxnSpPr/>
                  <p:nvPr/>
                </p:nvCxnSpPr>
                <p:spPr>
                  <a:xfrm flipH="1" rot="10800000">
                    <a:off x="7121525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9" name="Shape 539"/>
                  <p:cNvCxnSpPr/>
                  <p:nvPr/>
                </p:nvCxnSpPr>
                <p:spPr>
                  <a:xfrm flipH="1" rot="10800000">
                    <a:off x="7956550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0" name="Shape 540"/>
                  <p:cNvCxnSpPr/>
                  <p:nvPr/>
                </p:nvCxnSpPr>
                <p:spPr>
                  <a:xfrm flipH="1" rot="10800000">
                    <a:off x="8764587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1" name="Shape 541"/>
                  <p:cNvCxnSpPr/>
                  <p:nvPr/>
                </p:nvCxnSpPr>
                <p:spPr>
                  <a:xfrm flipH="1" rot="10800000">
                    <a:off x="9571037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2" name="Shape 542"/>
                  <p:cNvCxnSpPr/>
                  <p:nvPr/>
                </p:nvCxnSpPr>
                <p:spPr>
                  <a:xfrm flipH="1" rot="10800000">
                    <a:off x="10406062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3" name="Shape 543"/>
                  <p:cNvCxnSpPr/>
                  <p:nvPr/>
                </p:nvCxnSpPr>
                <p:spPr>
                  <a:xfrm flipH="1" rot="10800000">
                    <a:off x="11214100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4" name="Shape 544"/>
                  <p:cNvCxnSpPr/>
                  <p:nvPr/>
                </p:nvCxnSpPr>
                <p:spPr>
                  <a:xfrm flipH="1" rot="10800000">
                    <a:off x="12022137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5" name="Shape 545"/>
                  <p:cNvCxnSpPr/>
                  <p:nvPr/>
                </p:nvCxnSpPr>
                <p:spPr>
                  <a:xfrm flipH="1" rot="10800000">
                    <a:off x="12828587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6" name="Shape 546"/>
                  <p:cNvCxnSpPr/>
                  <p:nvPr/>
                </p:nvCxnSpPr>
                <p:spPr>
                  <a:xfrm flipH="1" rot="10800000">
                    <a:off x="13663612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7" name="Shape 547"/>
                  <p:cNvCxnSpPr/>
                  <p:nvPr/>
                </p:nvCxnSpPr>
                <p:spPr>
                  <a:xfrm flipH="1" rot="10800000">
                    <a:off x="14471650" y="8826500"/>
                    <a:ext cx="1586" cy="1031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8" name="Shape 548"/>
                  <p:cNvCxnSpPr/>
                  <p:nvPr/>
                </p:nvCxnSpPr>
                <p:spPr>
                  <a:xfrm>
                    <a:off x="6342061" y="8801100"/>
                    <a:ext cx="84137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49" name="Shape 549"/>
                  <p:cNvCxnSpPr/>
                  <p:nvPr/>
                </p:nvCxnSpPr>
                <p:spPr>
                  <a:xfrm>
                    <a:off x="6426200" y="8801100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0" name="Shape 550"/>
                  <p:cNvCxnSpPr/>
                  <p:nvPr/>
                </p:nvCxnSpPr>
                <p:spPr>
                  <a:xfrm>
                    <a:off x="6508750" y="8801100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1" name="Shape 551"/>
                  <p:cNvCxnSpPr/>
                  <p:nvPr/>
                </p:nvCxnSpPr>
                <p:spPr>
                  <a:xfrm flipH="1" rot="10800000">
                    <a:off x="6592886" y="8696325"/>
                    <a:ext cx="84136" cy="104775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2" name="Shape 552"/>
                  <p:cNvCxnSpPr/>
                  <p:nvPr/>
                </p:nvCxnSpPr>
                <p:spPr>
                  <a:xfrm flipH="1" rot="10800000">
                    <a:off x="6677025" y="3519487"/>
                    <a:ext cx="82550" cy="5176837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3" name="Shape 553"/>
                  <p:cNvCxnSpPr/>
                  <p:nvPr/>
                </p:nvCxnSpPr>
                <p:spPr>
                  <a:xfrm>
                    <a:off x="6759575" y="3519487"/>
                    <a:ext cx="84136" cy="1527175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4" name="Shape 554"/>
                  <p:cNvCxnSpPr/>
                  <p:nvPr/>
                </p:nvCxnSpPr>
                <p:spPr>
                  <a:xfrm>
                    <a:off x="6843711" y="5046661"/>
                    <a:ext cx="82550" cy="2433637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5" name="Shape 555"/>
                  <p:cNvCxnSpPr/>
                  <p:nvPr/>
                </p:nvCxnSpPr>
                <p:spPr>
                  <a:xfrm>
                    <a:off x="6926261" y="7480300"/>
                    <a:ext cx="84136" cy="542925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6" name="Shape 556"/>
                  <p:cNvCxnSpPr/>
                  <p:nvPr/>
                </p:nvCxnSpPr>
                <p:spPr>
                  <a:xfrm>
                    <a:off x="7010400" y="8023225"/>
                    <a:ext cx="84136" cy="104775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7" name="Shape 557"/>
                  <p:cNvCxnSpPr/>
                  <p:nvPr/>
                </p:nvCxnSpPr>
                <p:spPr>
                  <a:xfrm>
                    <a:off x="7094536" y="8128000"/>
                    <a:ext cx="82550" cy="231775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8" name="Shape 558"/>
                  <p:cNvCxnSpPr/>
                  <p:nvPr/>
                </p:nvCxnSpPr>
                <p:spPr>
                  <a:xfrm>
                    <a:off x="7177086" y="8359775"/>
                    <a:ext cx="84136" cy="182561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59" name="Shape 559"/>
                  <p:cNvCxnSpPr/>
                  <p:nvPr/>
                </p:nvCxnSpPr>
                <p:spPr>
                  <a:xfrm>
                    <a:off x="7261225" y="8542337"/>
                    <a:ext cx="82550" cy="508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0" name="Shape 560"/>
                  <p:cNvCxnSpPr/>
                  <p:nvPr/>
                </p:nvCxnSpPr>
                <p:spPr>
                  <a:xfrm flipH="1" rot="10800000">
                    <a:off x="7343775" y="8567737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1" name="Shape 561"/>
                  <p:cNvCxnSpPr/>
                  <p:nvPr/>
                </p:nvCxnSpPr>
                <p:spPr>
                  <a:xfrm>
                    <a:off x="7427911" y="8567737"/>
                    <a:ext cx="55561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2" name="Shape 562"/>
                  <p:cNvCxnSpPr/>
                  <p:nvPr/>
                </p:nvCxnSpPr>
                <p:spPr>
                  <a:xfrm>
                    <a:off x="7483475" y="8567737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3" name="Shape 563"/>
                  <p:cNvCxnSpPr/>
                  <p:nvPr/>
                </p:nvCxnSpPr>
                <p:spPr>
                  <a:xfrm>
                    <a:off x="7567612" y="8620125"/>
                    <a:ext cx="82550" cy="508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4" name="Shape 564"/>
                  <p:cNvCxnSpPr/>
                  <p:nvPr/>
                </p:nvCxnSpPr>
                <p:spPr>
                  <a:xfrm>
                    <a:off x="7650162" y="8670925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5" name="Shape 565"/>
                  <p:cNvCxnSpPr/>
                  <p:nvPr/>
                </p:nvCxnSpPr>
                <p:spPr>
                  <a:xfrm flipH="1" rot="10800000">
                    <a:off x="7734300" y="8593137"/>
                    <a:ext cx="84136" cy="777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6" name="Shape 566"/>
                  <p:cNvCxnSpPr/>
                  <p:nvPr/>
                </p:nvCxnSpPr>
                <p:spPr>
                  <a:xfrm>
                    <a:off x="7818437" y="8593137"/>
                    <a:ext cx="82550" cy="777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7" name="Shape 567"/>
                  <p:cNvCxnSpPr/>
                  <p:nvPr/>
                </p:nvCxnSpPr>
                <p:spPr>
                  <a:xfrm>
                    <a:off x="7900987" y="8670925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8" name="Shape 568"/>
                  <p:cNvCxnSpPr/>
                  <p:nvPr/>
                </p:nvCxnSpPr>
                <p:spPr>
                  <a:xfrm>
                    <a:off x="7985125" y="8696325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9" name="Shape 569"/>
                  <p:cNvCxnSpPr/>
                  <p:nvPr/>
                </p:nvCxnSpPr>
                <p:spPr>
                  <a:xfrm>
                    <a:off x="8067675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0" name="Shape 570"/>
                  <p:cNvCxnSpPr/>
                  <p:nvPr/>
                </p:nvCxnSpPr>
                <p:spPr>
                  <a:xfrm>
                    <a:off x="8151812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1" name="Shape 571"/>
                  <p:cNvCxnSpPr/>
                  <p:nvPr/>
                </p:nvCxnSpPr>
                <p:spPr>
                  <a:xfrm>
                    <a:off x="8235950" y="87233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2" name="Shape 572"/>
                  <p:cNvCxnSpPr/>
                  <p:nvPr/>
                </p:nvCxnSpPr>
                <p:spPr>
                  <a:xfrm>
                    <a:off x="8318500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3" name="Shape 573"/>
                  <p:cNvCxnSpPr/>
                  <p:nvPr/>
                </p:nvCxnSpPr>
                <p:spPr>
                  <a:xfrm flipH="1" rot="10800000">
                    <a:off x="8402637" y="8696325"/>
                    <a:ext cx="82550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4" name="Shape 574"/>
                  <p:cNvCxnSpPr/>
                  <p:nvPr/>
                </p:nvCxnSpPr>
                <p:spPr>
                  <a:xfrm>
                    <a:off x="8485187" y="86963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5" name="Shape 575"/>
                  <p:cNvCxnSpPr/>
                  <p:nvPr/>
                </p:nvCxnSpPr>
                <p:spPr>
                  <a:xfrm flipH="1" rot="10800000">
                    <a:off x="8569325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6" name="Shape 576"/>
                  <p:cNvCxnSpPr/>
                  <p:nvPr/>
                </p:nvCxnSpPr>
                <p:spPr>
                  <a:xfrm>
                    <a:off x="8653462" y="8723312"/>
                    <a:ext cx="55561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7" name="Shape 577"/>
                  <p:cNvCxnSpPr/>
                  <p:nvPr/>
                </p:nvCxnSpPr>
                <p:spPr>
                  <a:xfrm>
                    <a:off x="8709025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8" name="Shape 578"/>
                  <p:cNvCxnSpPr/>
                  <p:nvPr/>
                </p:nvCxnSpPr>
                <p:spPr>
                  <a:xfrm flipH="1" rot="10800000">
                    <a:off x="8791575" y="86963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9" name="Shape 579"/>
                  <p:cNvCxnSpPr/>
                  <p:nvPr/>
                </p:nvCxnSpPr>
                <p:spPr>
                  <a:xfrm>
                    <a:off x="8875712" y="86963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0" name="Shape 580"/>
                  <p:cNvCxnSpPr/>
                  <p:nvPr/>
                </p:nvCxnSpPr>
                <p:spPr>
                  <a:xfrm>
                    <a:off x="8959850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1" name="Shape 581"/>
                  <p:cNvCxnSpPr/>
                  <p:nvPr/>
                </p:nvCxnSpPr>
                <p:spPr>
                  <a:xfrm flipH="1" rot="10800000">
                    <a:off x="9042400" y="8670925"/>
                    <a:ext cx="84136" cy="777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2" name="Shape 582"/>
                  <p:cNvCxnSpPr/>
                  <p:nvPr/>
                </p:nvCxnSpPr>
                <p:spPr>
                  <a:xfrm>
                    <a:off x="9126537" y="8670925"/>
                    <a:ext cx="82550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3" name="Shape 583"/>
                  <p:cNvCxnSpPr/>
                  <p:nvPr/>
                </p:nvCxnSpPr>
                <p:spPr>
                  <a:xfrm flipH="1" rot="10800000">
                    <a:off x="9209087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4" name="Shape 584"/>
                  <p:cNvCxnSpPr/>
                  <p:nvPr/>
                </p:nvCxnSpPr>
                <p:spPr>
                  <a:xfrm>
                    <a:off x="9293225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5" name="Shape 585"/>
                  <p:cNvCxnSpPr/>
                  <p:nvPr/>
                </p:nvCxnSpPr>
                <p:spPr>
                  <a:xfrm flipH="1" rot="10800000">
                    <a:off x="9377362" y="8670925"/>
                    <a:ext cx="82550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6" name="Shape 586"/>
                  <p:cNvCxnSpPr/>
                  <p:nvPr/>
                </p:nvCxnSpPr>
                <p:spPr>
                  <a:xfrm flipH="1" rot="10800000">
                    <a:off x="9459912" y="8645525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7" name="Shape 587"/>
                  <p:cNvCxnSpPr/>
                  <p:nvPr/>
                </p:nvCxnSpPr>
                <p:spPr>
                  <a:xfrm>
                    <a:off x="9544050" y="8645525"/>
                    <a:ext cx="82550" cy="777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8" name="Shape 588"/>
                  <p:cNvCxnSpPr/>
                  <p:nvPr/>
                </p:nvCxnSpPr>
                <p:spPr>
                  <a:xfrm flipH="1" rot="10800000">
                    <a:off x="9626600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9" name="Shape 589"/>
                  <p:cNvCxnSpPr/>
                  <p:nvPr/>
                </p:nvCxnSpPr>
                <p:spPr>
                  <a:xfrm>
                    <a:off x="9710737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0" name="Shape 590"/>
                  <p:cNvCxnSpPr/>
                  <p:nvPr/>
                </p:nvCxnSpPr>
                <p:spPr>
                  <a:xfrm>
                    <a:off x="9794875" y="8723312"/>
                    <a:ext cx="55561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1" name="Shape 591"/>
                  <p:cNvCxnSpPr/>
                  <p:nvPr/>
                </p:nvCxnSpPr>
                <p:spPr>
                  <a:xfrm>
                    <a:off x="9850437" y="87233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2" name="Shape 592"/>
                  <p:cNvCxnSpPr/>
                  <p:nvPr/>
                </p:nvCxnSpPr>
                <p:spPr>
                  <a:xfrm>
                    <a:off x="9932987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3" name="Shape 593"/>
                  <p:cNvCxnSpPr/>
                  <p:nvPr/>
                </p:nvCxnSpPr>
                <p:spPr>
                  <a:xfrm>
                    <a:off x="10017125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4" name="Shape 594"/>
                  <p:cNvCxnSpPr/>
                  <p:nvPr/>
                </p:nvCxnSpPr>
                <p:spPr>
                  <a:xfrm>
                    <a:off x="10101262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5" name="Shape 595"/>
                  <p:cNvCxnSpPr/>
                  <p:nvPr/>
                </p:nvCxnSpPr>
                <p:spPr>
                  <a:xfrm>
                    <a:off x="10183812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6" name="Shape 596"/>
                  <p:cNvCxnSpPr/>
                  <p:nvPr/>
                </p:nvCxnSpPr>
                <p:spPr>
                  <a:xfrm flipH="1" rot="10800000">
                    <a:off x="10267950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7" name="Shape 597"/>
                  <p:cNvCxnSpPr/>
                  <p:nvPr/>
                </p:nvCxnSpPr>
                <p:spPr>
                  <a:xfrm>
                    <a:off x="10350500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8" name="Shape 598"/>
                  <p:cNvCxnSpPr/>
                  <p:nvPr/>
                </p:nvCxnSpPr>
                <p:spPr>
                  <a:xfrm>
                    <a:off x="10434637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99" name="Shape 599"/>
                  <p:cNvCxnSpPr/>
                  <p:nvPr/>
                </p:nvCxnSpPr>
                <p:spPr>
                  <a:xfrm flipH="1" rot="10800000">
                    <a:off x="10518775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0" name="Shape 600"/>
                  <p:cNvCxnSpPr/>
                  <p:nvPr/>
                </p:nvCxnSpPr>
                <p:spPr>
                  <a:xfrm>
                    <a:off x="10601325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1" name="Shape 601"/>
                  <p:cNvCxnSpPr/>
                  <p:nvPr/>
                </p:nvCxnSpPr>
                <p:spPr>
                  <a:xfrm>
                    <a:off x="10685462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2" name="Shape 602"/>
                  <p:cNvCxnSpPr/>
                  <p:nvPr/>
                </p:nvCxnSpPr>
                <p:spPr>
                  <a:xfrm>
                    <a:off x="10768012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3" name="Shape 603"/>
                  <p:cNvCxnSpPr/>
                  <p:nvPr/>
                </p:nvCxnSpPr>
                <p:spPr>
                  <a:xfrm>
                    <a:off x="10852150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4" name="Shape 604"/>
                  <p:cNvCxnSpPr/>
                  <p:nvPr/>
                </p:nvCxnSpPr>
                <p:spPr>
                  <a:xfrm flipH="1" rot="10800000">
                    <a:off x="10936287" y="8696325"/>
                    <a:ext cx="82550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5" name="Shape 605"/>
                  <p:cNvCxnSpPr/>
                  <p:nvPr/>
                </p:nvCxnSpPr>
                <p:spPr>
                  <a:xfrm>
                    <a:off x="11018837" y="8696325"/>
                    <a:ext cx="55561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6" name="Shape 606"/>
                  <p:cNvCxnSpPr/>
                  <p:nvPr/>
                </p:nvCxnSpPr>
                <p:spPr>
                  <a:xfrm>
                    <a:off x="11074400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7" name="Shape 607"/>
                  <p:cNvCxnSpPr/>
                  <p:nvPr/>
                </p:nvCxnSpPr>
                <p:spPr>
                  <a:xfrm>
                    <a:off x="11158537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8" name="Shape 608"/>
                  <p:cNvCxnSpPr/>
                  <p:nvPr/>
                </p:nvCxnSpPr>
                <p:spPr>
                  <a:xfrm>
                    <a:off x="11242675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09" name="Shape 609"/>
                  <p:cNvCxnSpPr/>
                  <p:nvPr/>
                </p:nvCxnSpPr>
                <p:spPr>
                  <a:xfrm>
                    <a:off x="11325225" y="87487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0" name="Shape 610"/>
                  <p:cNvCxnSpPr/>
                  <p:nvPr/>
                </p:nvCxnSpPr>
                <p:spPr>
                  <a:xfrm flipH="1" rot="10800000">
                    <a:off x="11409362" y="8723312"/>
                    <a:ext cx="82550" cy="508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1" name="Shape 611"/>
                  <p:cNvCxnSpPr/>
                  <p:nvPr/>
                </p:nvCxnSpPr>
                <p:spPr>
                  <a:xfrm>
                    <a:off x="11491912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2" name="Shape 612"/>
                  <p:cNvCxnSpPr/>
                  <p:nvPr/>
                </p:nvCxnSpPr>
                <p:spPr>
                  <a:xfrm>
                    <a:off x="11576050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3" name="Shape 613"/>
                  <p:cNvCxnSpPr/>
                  <p:nvPr/>
                </p:nvCxnSpPr>
                <p:spPr>
                  <a:xfrm>
                    <a:off x="11660187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4" name="Shape 614"/>
                  <p:cNvCxnSpPr/>
                  <p:nvPr/>
                </p:nvCxnSpPr>
                <p:spPr>
                  <a:xfrm flipH="1" rot="10800000">
                    <a:off x="11742737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5" name="Shape 615"/>
                  <p:cNvCxnSpPr/>
                  <p:nvPr/>
                </p:nvCxnSpPr>
                <p:spPr>
                  <a:xfrm>
                    <a:off x="11826875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6" name="Shape 616"/>
                  <p:cNvCxnSpPr/>
                  <p:nvPr/>
                </p:nvCxnSpPr>
                <p:spPr>
                  <a:xfrm>
                    <a:off x="11909425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7" name="Shape 617"/>
                  <p:cNvCxnSpPr/>
                  <p:nvPr/>
                </p:nvCxnSpPr>
                <p:spPr>
                  <a:xfrm>
                    <a:off x="11993562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8" name="Shape 618"/>
                  <p:cNvCxnSpPr/>
                  <p:nvPr/>
                </p:nvCxnSpPr>
                <p:spPr>
                  <a:xfrm>
                    <a:off x="12077700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19" name="Shape 619"/>
                  <p:cNvCxnSpPr/>
                  <p:nvPr/>
                </p:nvCxnSpPr>
                <p:spPr>
                  <a:xfrm>
                    <a:off x="12160250" y="8748712"/>
                    <a:ext cx="55561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0" name="Shape 620"/>
                  <p:cNvCxnSpPr/>
                  <p:nvPr/>
                </p:nvCxnSpPr>
                <p:spPr>
                  <a:xfrm>
                    <a:off x="12215812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1" name="Shape 621"/>
                  <p:cNvCxnSpPr/>
                  <p:nvPr/>
                </p:nvCxnSpPr>
                <p:spPr>
                  <a:xfrm>
                    <a:off x="12299950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2" name="Shape 622"/>
                  <p:cNvCxnSpPr/>
                  <p:nvPr/>
                </p:nvCxnSpPr>
                <p:spPr>
                  <a:xfrm flipH="1" rot="10800000">
                    <a:off x="12384087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3" name="Shape 623"/>
                  <p:cNvCxnSpPr/>
                  <p:nvPr/>
                </p:nvCxnSpPr>
                <p:spPr>
                  <a:xfrm>
                    <a:off x="12466637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4" name="Shape 624"/>
                  <p:cNvCxnSpPr/>
                  <p:nvPr/>
                </p:nvCxnSpPr>
                <p:spPr>
                  <a:xfrm flipH="1" rot="10800000">
                    <a:off x="12550775" y="8696325"/>
                    <a:ext cx="82550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5" name="Shape 625"/>
                  <p:cNvCxnSpPr/>
                  <p:nvPr/>
                </p:nvCxnSpPr>
                <p:spPr>
                  <a:xfrm>
                    <a:off x="12633325" y="8696325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6" name="Shape 626"/>
                  <p:cNvCxnSpPr/>
                  <p:nvPr/>
                </p:nvCxnSpPr>
                <p:spPr>
                  <a:xfrm>
                    <a:off x="12717462" y="86963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7" name="Shape 627"/>
                  <p:cNvCxnSpPr/>
                  <p:nvPr/>
                </p:nvCxnSpPr>
                <p:spPr>
                  <a:xfrm flipH="1" rot="10800000">
                    <a:off x="12801600" y="8696325"/>
                    <a:ext cx="82550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8" name="Shape 628"/>
                  <p:cNvCxnSpPr/>
                  <p:nvPr/>
                </p:nvCxnSpPr>
                <p:spPr>
                  <a:xfrm>
                    <a:off x="12884150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29" name="Shape 629"/>
                  <p:cNvCxnSpPr/>
                  <p:nvPr/>
                </p:nvCxnSpPr>
                <p:spPr>
                  <a:xfrm>
                    <a:off x="12968287" y="8723312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0" name="Shape 630"/>
                  <p:cNvCxnSpPr/>
                  <p:nvPr/>
                </p:nvCxnSpPr>
                <p:spPr>
                  <a:xfrm flipH="1" rot="10800000">
                    <a:off x="13050837" y="86963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1" name="Shape 631"/>
                  <p:cNvCxnSpPr/>
                  <p:nvPr/>
                </p:nvCxnSpPr>
                <p:spPr>
                  <a:xfrm>
                    <a:off x="13134975" y="8696325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2" name="Shape 632"/>
                  <p:cNvCxnSpPr/>
                  <p:nvPr/>
                </p:nvCxnSpPr>
                <p:spPr>
                  <a:xfrm>
                    <a:off x="13219112" y="8696325"/>
                    <a:ext cx="82550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3" name="Shape 633"/>
                  <p:cNvCxnSpPr/>
                  <p:nvPr/>
                </p:nvCxnSpPr>
                <p:spPr>
                  <a:xfrm>
                    <a:off x="13301662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4" name="Shape 634"/>
                  <p:cNvCxnSpPr/>
                  <p:nvPr/>
                </p:nvCxnSpPr>
                <p:spPr>
                  <a:xfrm flipH="1" rot="10800000">
                    <a:off x="13385800" y="8723312"/>
                    <a:ext cx="55561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" name="Shape 635"/>
                  <p:cNvCxnSpPr/>
                  <p:nvPr/>
                </p:nvCxnSpPr>
                <p:spPr>
                  <a:xfrm>
                    <a:off x="13441362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" name="Shape 636"/>
                  <p:cNvCxnSpPr/>
                  <p:nvPr/>
                </p:nvCxnSpPr>
                <p:spPr>
                  <a:xfrm>
                    <a:off x="13525500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7" name="Shape 637"/>
                  <p:cNvCxnSpPr/>
                  <p:nvPr/>
                </p:nvCxnSpPr>
                <p:spPr>
                  <a:xfrm>
                    <a:off x="13608050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" name="Shape 638"/>
                  <p:cNvCxnSpPr/>
                  <p:nvPr/>
                </p:nvCxnSpPr>
                <p:spPr>
                  <a:xfrm>
                    <a:off x="13692187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9" name="Shape 639"/>
                  <p:cNvCxnSpPr/>
                  <p:nvPr/>
                </p:nvCxnSpPr>
                <p:spPr>
                  <a:xfrm flipH="1" rot="10800000">
                    <a:off x="13774737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0" name="Shape 640"/>
                  <p:cNvCxnSpPr/>
                  <p:nvPr/>
                </p:nvCxnSpPr>
                <p:spPr>
                  <a:xfrm flipH="1" rot="10800000">
                    <a:off x="13858875" y="8670925"/>
                    <a:ext cx="84136" cy="523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1" name="Shape 641"/>
                  <p:cNvCxnSpPr/>
                  <p:nvPr/>
                </p:nvCxnSpPr>
                <p:spPr>
                  <a:xfrm>
                    <a:off x="13943012" y="8670925"/>
                    <a:ext cx="82550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" name="Shape 642"/>
                  <p:cNvCxnSpPr/>
                  <p:nvPr/>
                </p:nvCxnSpPr>
                <p:spPr>
                  <a:xfrm>
                    <a:off x="14025562" y="8696325"/>
                    <a:ext cx="84136" cy="269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3" name="Shape 643"/>
                  <p:cNvCxnSpPr/>
                  <p:nvPr/>
                </p:nvCxnSpPr>
                <p:spPr>
                  <a:xfrm>
                    <a:off x="14109700" y="87233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4" name="Shape 644"/>
                  <p:cNvCxnSpPr/>
                  <p:nvPr/>
                </p:nvCxnSpPr>
                <p:spPr>
                  <a:xfrm>
                    <a:off x="14192250" y="87233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5" name="Shape 645"/>
                  <p:cNvCxnSpPr/>
                  <p:nvPr/>
                </p:nvCxnSpPr>
                <p:spPr>
                  <a:xfrm>
                    <a:off x="14276387" y="8723312"/>
                    <a:ext cx="84136" cy="25400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6" name="Shape 646"/>
                  <p:cNvCxnSpPr/>
                  <p:nvPr/>
                </p:nvCxnSpPr>
                <p:spPr>
                  <a:xfrm>
                    <a:off x="14360525" y="8748712"/>
                    <a:ext cx="82550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7" name="Shape 647"/>
                  <p:cNvCxnSpPr/>
                  <p:nvPr/>
                </p:nvCxnSpPr>
                <p:spPr>
                  <a:xfrm>
                    <a:off x="14443075" y="8748712"/>
                    <a:ext cx="84136" cy="1586"/>
                  </a:xfrm>
                  <a:prstGeom prst="straightConnector1">
                    <a:avLst/>
                  </a:prstGeom>
                  <a:solidFill>
                    <a:srgbClr val="FFFFFF"/>
                  </a:solidFill>
                  <a:ln cap="flat" cmpd="sng" w="11425">
                    <a:solidFill>
                      <a:srgbClr val="000000"/>
                    </a:solidFill>
                    <a:prstDash val="solid"/>
                    <a:miter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48" name="Shape 648"/>
                  <p:cNvSpPr txBox="1"/>
                  <p:nvPr/>
                </p:nvSpPr>
                <p:spPr>
                  <a:xfrm>
                    <a:off x="5618161" y="8643937"/>
                    <a:ext cx="515937" cy="4889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0.0</a:t>
                    </a:r>
                  </a:p>
                </p:txBody>
              </p:sp>
              <p:sp>
                <p:nvSpPr>
                  <p:cNvPr id="649" name="Shape 649"/>
                  <p:cNvSpPr txBox="1"/>
                  <p:nvPr/>
                </p:nvSpPr>
                <p:spPr>
                  <a:xfrm>
                    <a:off x="5618161" y="6805611"/>
                    <a:ext cx="515937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0.1</a:t>
                    </a:r>
                  </a:p>
                </p:txBody>
              </p:sp>
              <p:sp>
                <p:nvSpPr>
                  <p:cNvPr id="650" name="Shape 650"/>
                  <p:cNvSpPr txBox="1"/>
                  <p:nvPr/>
                </p:nvSpPr>
                <p:spPr>
                  <a:xfrm>
                    <a:off x="5618161" y="4999037"/>
                    <a:ext cx="515937" cy="4889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0.2</a:t>
                    </a:r>
                  </a:p>
                </p:txBody>
              </p:sp>
              <p:sp>
                <p:nvSpPr>
                  <p:cNvPr id="651" name="Shape 651"/>
                  <p:cNvSpPr txBox="1"/>
                  <p:nvPr/>
                </p:nvSpPr>
                <p:spPr>
                  <a:xfrm>
                    <a:off x="5618161" y="3157536"/>
                    <a:ext cx="515937" cy="48894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0.3</a:t>
                    </a:r>
                  </a:p>
                </p:txBody>
              </p:sp>
              <p:sp>
                <p:nvSpPr>
                  <p:cNvPr id="652" name="Shape 652"/>
                  <p:cNvSpPr txBox="1"/>
                  <p:nvPr/>
                </p:nvSpPr>
                <p:spPr>
                  <a:xfrm>
                    <a:off x="6261100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0</a:t>
                    </a:r>
                  </a:p>
                </p:txBody>
              </p:sp>
              <p:sp>
                <p:nvSpPr>
                  <p:cNvPr id="653" name="Shape 653"/>
                  <p:cNvSpPr txBox="1"/>
                  <p:nvPr/>
                </p:nvSpPr>
                <p:spPr>
                  <a:xfrm>
                    <a:off x="7094536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1</a:t>
                    </a:r>
                  </a:p>
                </p:txBody>
              </p:sp>
              <p:sp>
                <p:nvSpPr>
                  <p:cNvPr id="654" name="Shape 654"/>
                  <p:cNvSpPr txBox="1"/>
                  <p:nvPr/>
                </p:nvSpPr>
                <p:spPr>
                  <a:xfrm>
                    <a:off x="7900987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2</a:t>
                    </a:r>
                  </a:p>
                </p:txBody>
              </p:sp>
              <p:sp>
                <p:nvSpPr>
                  <p:cNvPr id="655" name="Shape 655"/>
                  <p:cNvSpPr txBox="1"/>
                  <p:nvPr/>
                </p:nvSpPr>
                <p:spPr>
                  <a:xfrm>
                    <a:off x="8710612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</a:t>
                    </a:r>
                  </a:p>
                </p:txBody>
              </p:sp>
              <p:sp>
                <p:nvSpPr>
                  <p:cNvPr id="656" name="Shape 656"/>
                  <p:cNvSpPr txBox="1"/>
                  <p:nvPr/>
                </p:nvSpPr>
                <p:spPr>
                  <a:xfrm>
                    <a:off x="9544050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4</a:t>
                    </a:r>
                  </a:p>
                </p:txBody>
              </p:sp>
              <p:sp>
                <p:nvSpPr>
                  <p:cNvPr id="657" name="Shape 657"/>
                  <p:cNvSpPr txBox="1"/>
                  <p:nvPr/>
                </p:nvSpPr>
                <p:spPr>
                  <a:xfrm>
                    <a:off x="10350500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5</a:t>
                    </a:r>
                  </a:p>
                </p:txBody>
              </p:sp>
              <p:sp>
                <p:nvSpPr>
                  <p:cNvPr id="658" name="Shape 658"/>
                  <p:cNvSpPr txBox="1"/>
                  <p:nvPr/>
                </p:nvSpPr>
                <p:spPr>
                  <a:xfrm>
                    <a:off x="11160125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6</a:t>
                    </a:r>
                  </a:p>
                </p:txBody>
              </p:sp>
              <p:sp>
                <p:nvSpPr>
                  <p:cNvPr id="659" name="Shape 659"/>
                  <p:cNvSpPr txBox="1"/>
                  <p:nvPr/>
                </p:nvSpPr>
                <p:spPr>
                  <a:xfrm>
                    <a:off x="11993562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7</a:t>
                    </a:r>
                  </a:p>
                </p:txBody>
              </p:sp>
              <p:sp>
                <p:nvSpPr>
                  <p:cNvPr id="660" name="Shape 660"/>
                  <p:cNvSpPr txBox="1"/>
                  <p:nvPr/>
                </p:nvSpPr>
                <p:spPr>
                  <a:xfrm>
                    <a:off x="12800012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8</a:t>
                    </a:r>
                  </a:p>
                </p:txBody>
              </p:sp>
              <p:sp>
                <p:nvSpPr>
                  <p:cNvPr id="661" name="Shape 661"/>
                  <p:cNvSpPr txBox="1"/>
                  <p:nvPr/>
                </p:nvSpPr>
                <p:spPr>
                  <a:xfrm>
                    <a:off x="13609637" y="9136062"/>
                    <a:ext cx="206375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9</a:t>
                    </a:r>
                  </a:p>
                </p:txBody>
              </p:sp>
              <p:sp>
                <p:nvSpPr>
                  <p:cNvPr id="662" name="Shape 662"/>
                  <p:cNvSpPr txBox="1"/>
                  <p:nvPr/>
                </p:nvSpPr>
                <p:spPr>
                  <a:xfrm>
                    <a:off x="14360525" y="9136062"/>
                    <a:ext cx="412750" cy="492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rIns="0" tIns="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25000"/>
                      <a:buFont typeface="Times New Roman"/>
                      <a:buNone/>
                    </a:pPr>
                    <a:r>
                      <a:rPr b="1" i="0" lang="en-US" sz="1300" u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10</a:t>
                    </a:r>
                  </a:p>
                </p:txBody>
              </p:sp>
            </p:grpSp>
            <p:sp>
              <p:nvSpPr>
                <p:cNvPr id="663" name="Shape 663"/>
                <p:cNvSpPr txBox="1"/>
                <p:nvPr/>
              </p:nvSpPr>
              <p:spPr>
                <a:xfrm>
                  <a:off x="1701800" y="4673600"/>
                  <a:ext cx="739775" cy="3000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rIns="90000" tIns="468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 Narrow"/>
                    <a:buNone/>
                  </a:pPr>
                  <a:r>
                    <a:rPr b="1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Time (s)</a:t>
                  </a:r>
                </a:p>
              </p:txBody>
            </p:sp>
            <p:sp>
              <p:nvSpPr>
                <p:cNvPr id="664" name="Shape 664"/>
                <p:cNvSpPr txBox="1"/>
                <p:nvPr/>
              </p:nvSpPr>
              <p:spPr>
                <a:xfrm>
                  <a:off x="307975" y="1701800"/>
                  <a:ext cx="2392362" cy="3000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rIns="90000" tIns="468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 Narrow"/>
                    <a:buNone/>
                  </a:pPr>
                  <a:r>
                    <a:rPr b="1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Light emission  (10</a:t>
                  </a:r>
                  <a:r>
                    <a:rPr b="1" baseline="30000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6</a:t>
                  </a:r>
                  <a:r>
                    <a:rPr b="1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 ph.s</a:t>
                  </a:r>
                  <a:r>
                    <a:rPr b="1" baseline="30000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-1</a:t>
                  </a:r>
                  <a:r>
                    <a:rPr b="1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.cell</a:t>
                  </a:r>
                  <a:r>
                    <a:rPr b="1" baseline="30000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-1</a:t>
                  </a:r>
                  <a:r>
                    <a:rPr b="1" i="0" lang="en-US" sz="1400" u="none">
                      <a:solidFill>
                        <a:schemeClr val="dk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)</a:t>
                  </a:r>
                </a:p>
              </p:txBody>
            </p:sp>
          </p:grpSp>
        </p:grpSp>
      </p:grpSp>
      <p:sp>
        <p:nvSpPr>
          <p:cNvPr id="665" name="Shape 665"/>
          <p:cNvSpPr txBox="1"/>
          <p:nvPr/>
        </p:nvSpPr>
        <p:spPr>
          <a:xfrm>
            <a:off x="7924800" y="3429000"/>
            <a:ext cx="4984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ct val="25000"/>
              <a:buFont typeface="Arial Narrow"/>
              <a:buNone/>
            </a:pPr>
            <a:r>
              <a:rPr b="0" i="0" lang="en-US" sz="1600" u="none">
                <a:solidFill>
                  <a:srgbClr val="FF3300"/>
                </a:solidFill>
                <a:latin typeface="Arial Narrow"/>
                <a:ea typeface="Arial Narrow"/>
                <a:cs typeface="Arial Narrow"/>
                <a:sym typeface="Arial Narrow"/>
              </a:rPr>
              <a:t>max</a:t>
            </a:r>
          </a:p>
        </p:txBody>
      </p:sp>
      <p:cxnSp>
        <p:nvCxnSpPr>
          <p:cNvPr id="666" name="Shape 666"/>
          <p:cNvCxnSpPr/>
          <p:nvPr/>
        </p:nvCxnSpPr>
        <p:spPr>
          <a:xfrm>
            <a:off x="8153400" y="3733800"/>
            <a:ext cx="76200" cy="228600"/>
          </a:xfrm>
          <a:prstGeom prst="straightConnector1">
            <a:avLst/>
          </a:prstGeom>
          <a:noFill/>
          <a:ln cap="flat" cmpd="sng" w="9525">
            <a:solidFill>
              <a:srgbClr val="FF66CC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667" name="Shape 667"/>
          <p:cNvCxnSpPr/>
          <p:nvPr/>
        </p:nvCxnSpPr>
        <p:spPr>
          <a:xfrm flipH="1">
            <a:off x="914400" y="2438400"/>
            <a:ext cx="762000" cy="76200"/>
          </a:xfrm>
          <a:prstGeom prst="straightConnector1">
            <a:avLst/>
          </a:prstGeom>
          <a:noFill/>
          <a:ln cap="flat" cmpd="sng" w="9525">
            <a:solidFill>
              <a:srgbClr val="FF66CC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68" name="Shape 668"/>
          <p:cNvSpPr txBox="1"/>
          <p:nvPr/>
        </p:nvSpPr>
        <p:spPr>
          <a:xfrm>
            <a:off x="869950" y="1138237"/>
            <a:ext cx="60674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Démarrages abrupts du cylindre extérieur pour 4 accélérations :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230186" y="5029200"/>
            <a:ext cx="1246187" cy="274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0" i="1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Pyrocystis lunula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752600" y="2362200"/>
            <a:ext cx="1536700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CC"/>
              </a:buClr>
              <a:buSzPct val="25000"/>
              <a:buFont typeface="Times New Roman"/>
              <a:buNone/>
            </a:pPr>
            <a:r>
              <a:rPr b="0" i="0" lang="en-US" sz="1800" u="none">
                <a:solidFill>
                  <a:srgbClr val="FF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 d’émission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447800" y="3581400"/>
            <a:ext cx="24066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CC"/>
              </a:buClr>
              <a:buSzPct val="25000"/>
              <a:buFont typeface="Times New Roman"/>
              <a:buNone/>
            </a:pPr>
            <a:r>
              <a:rPr b="0" i="0" lang="en-US" sz="1800" u="none">
                <a:solidFill>
                  <a:srgbClr val="FF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Cisaillement constant: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CC"/>
              </a:buClr>
              <a:buSzPct val="25000"/>
              <a:buFont typeface="Times New Roman"/>
              <a:buNone/>
            </a:pPr>
            <a:r>
              <a:rPr b="0" i="0" lang="en-US" sz="1800" u="none">
                <a:solidFill>
                  <a:srgbClr val="FF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pas d’émission après 1s</a:t>
            </a:r>
          </a:p>
        </p:txBody>
      </p:sp>
      <p:cxnSp>
        <p:nvCxnSpPr>
          <p:cNvPr id="672" name="Shape 672"/>
          <p:cNvCxnSpPr/>
          <p:nvPr/>
        </p:nvCxnSpPr>
        <p:spPr>
          <a:xfrm flipH="1">
            <a:off x="1143000" y="4114800"/>
            <a:ext cx="381000" cy="304800"/>
          </a:xfrm>
          <a:prstGeom prst="straightConnector1">
            <a:avLst/>
          </a:prstGeom>
          <a:noFill/>
          <a:ln cap="flat" cmpd="sng" w="9525">
            <a:solidFill>
              <a:srgbClr val="FF66CC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673" name="Shape 673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Écoulement cisaillé et accéléré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4114800" y="5486400"/>
            <a:ext cx="4876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→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L’accélération </a:t>
            </a:r>
            <a:r>
              <a:rPr b="0" i="0" lang="en-US" sz="2000" u="none">
                <a:solidFill>
                  <a:srgbClr val="FF66CC"/>
                </a:solidFill>
                <a:latin typeface="Arial Narrow"/>
                <a:ea typeface="Arial Narrow"/>
                <a:cs typeface="Arial Narrow"/>
                <a:sym typeface="Arial Narrow"/>
              </a:rPr>
              <a:t>impose l’amplitude</a:t>
            </a: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(max) de la réponse lumineuse chez les dinoflagellés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Perspectives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838200" y="1066800"/>
            <a:ext cx="4756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Étude du processus au niveau d’une seule cellule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2209800" y="1524000"/>
            <a:ext cx="45720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→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Stimulation d’une cellule unique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→"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Étude de la statistique de la réponse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→ Déformation de la membrane</a:t>
            </a:r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429000"/>
            <a:ext cx="3657600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/>
        </p:nvSpPr>
        <p:spPr>
          <a:xfrm>
            <a:off x="4953000" y="4495800"/>
            <a:ext cx="31242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6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Probabilité d’ouverture d’un canal mécano-récepteur </a:t>
            </a:r>
            <a:r>
              <a:rPr b="0" i="1" lang="en-US" sz="16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(Morris, 1990)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Shape 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200"/>
            <a:ext cx="4419600" cy="295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905000"/>
            <a:ext cx="4419600" cy="296386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 txBox="1"/>
          <p:nvPr/>
        </p:nvSpPr>
        <p:spPr>
          <a:xfrm>
            <a:off x="2041525" y="304800"/>
            <a:ext cx="4832350" cy="550861"/>
          </a:xfrm>
          <a:prstGeom prst="rect">
            <a:avLst/>
          </a:prstGeom>
          <a:noFill/>
          <a:ln cap="flat" cmpd="sng" w="317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8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Baie bioluminescente de Porto Rico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title"/>
          </p:nvPr>
        </p:nvSpPr>
        <p:spPr>
          <a:xfrm>
            <a:off x="304800" y="152400"/>
            <a:ext cx="853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Luminescence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60336" y="3243261"/>
            <a:ext cx="1614487" cy="428624"/>
          </a:xfrm>
          <a:prstGeom prst="rect">
            <a:avLst/>
          </a:prstGeom>
          <a:noFill/>
          <a:ln cap="flat" cmpd="sng" w="317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Luminescence </a:t>
            </a:r>
          </a:p>
        </p:txBody>
      </p:sp>
      <p:sp>
        <p:nvSpPr>
          <p:cNvPr id="80" name="Shape 80"/>
          <p:cNvSpPr/>
          <p:nvPr/>
        </p:nvSpPr>
        <p:spPr>
          <a:xfrm>
            <a:off x="1828800" y="2886075"/>
            <a:ext cx="228600" cy="130492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2016125" y="2738436"/>
            <a:ext cx="1847850" cy="146367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Phosphorescence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Fluorescence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Bioluminescence </a:t>
            </a:r>
          </a:p>
        </p:txBody>
      </p:sp>
      <p:sp>
        <p:nvSpPr>
          <p:cNvPr id="82" name="Shape 82"/>
          <p:cNvSpPr/>
          <p:nvPr/>
        </p:nvSpPr>
        <p:spPr>
          <a:xfrm>
            <a:off x="4038600" y="2895600"/>
            <a:ext cx="76200" cy="685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1750">
            <a:solidFill>
              <a:srgbClr val="FFFF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4191000" y="2819400"/>
            <a:ext cx="4308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rgbClr val="FFFF00"/>
                </a:solidFill>
                <a:latin typeface="Arial Narrow"/>
                <a:ea typeface="Arial Narrow"/>
                <a:cs typeface="Arial Narrow"/>
                <a:sym typeface="Arial Narrow"/>
              </a:rPr>
              <a:t>Absorption puis ré-émission de  lumière à une longueur d’onde différente</a:t>
            </a:r>
          </a:p>
        </p:txBody>
      </p:sp>
      <p:sp>
        <p:nvSpPr>
          <p:cNvPr id="84" name="Shape 84"/>
          <p:cNvSpPr/>
          <p:nvPr/>
        </p:nvSpPr>
        <p:spPr>
          <a:xfrm>
            <a:off x="4038600" y="3810000"/>
            <a:ext cx="76200" cy="381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1750">
            <a:solidFill>
              <a:srgbClr val="00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4191000" y="3810000"/>
            <a:ext cx="457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Arial Narrow"/>
              <a:buNone/>
            </a:pPr>
            <a:r>
              <a:rPr b="0" i="0" lang="en-US" sz="2000" u="none">
                <a:solidFill>
                  <a:srgbClr val="00FFFF"/>
                </a:solidFill>
                <a:latin typeface="Arial Narrow"/>
                <a:ea typeface="Arial Narrow"/>
                <a:cs typeface="Arial Narrow"/>
                <a:sym typeface="Arial Narrow"/>
              </a:rPr>
              <a:t>Production de lumière par un organisme vivant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76800"/>
            <a:ext cx="5257800" cy="13922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4267200" y="4495800"/>
            <a:ext cx="6429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luciole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438400" y="838200"/>
            <a:ext cx="208438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minéraux phosphorescents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143000"/>
            <a:ext cx="20574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200" y="1143000"/>
            <a:ext cx="2057400" cy="15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>
            <a:off x="2057400" y="3733800"/>
            <a:ext cx="655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800" y="4876800"/>
            <a:ext cx="170497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1752600" y="4495800"/>
            <a:ext cx="9175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noctiluque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292850" y="838200"/>
            <a:ext cx="1397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1" i="1" lang="en-US" sz="1400" u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corail fluorescent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2200" y="1143000"/>
            <a:ext cx="1828800" cy="14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/>
        <p:spPr>
          <a:xfrm>
            <a:off x="304800" y="1143000"/>
            <a:ext cx="4648200" cy="27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101" name="Shape 101"/>
          <p:cNvSpPr txBox="1"/>
          <p:nvPr>
            <p:ph idx="4294967295" type="title"/>
          </p:nvPr>
        </p:nvSpPr>
        <p:spPr>
          <a:xfrm>
            <a:off x="304800" y="228600"/>
            <a:ext cx="853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Réaction chimique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4154487"/>
            <a:ext cx="5192711" cy="22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759200" y="4241800"/>
            <a:ext cx="1652586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b="0" i="0" lang="en-US" sz="12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http://www.lifesci.ucsb.edu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04800" y="762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Systèmes lumineux</a:t>
            </a:r>
          </a:p>
        </p:txBody>
      </p:sp>
      <p:pic>
        <p:nvPicPr>
          <p:cNvPr descr="For a text version of this table, select the link below."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86" y="762000"/>
            <a:ext cx="4014787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914400"/>
            <a:ext cx="19177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914399"/>
            <a:ext cx="1952625" cy="1728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7296150" y="2590800"/>
            <a:ext cx="16033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Aequorea aequorea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475286" y="3098800"/>
            <a:ext cx="2917824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0" i="1" lang="en-US" sz="140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b="0" i="0" lang="en-US" sz="140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F. G. Prendergast, Nature, 2000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876800" y="4038600"/>
            <a:ext cx="39624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0" i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Chez les dinoflagellés : la luciférine à une structure moléculaire proche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0" i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celle de la chlorophylle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0" y="4876800"/>
            <a:ext cx="39243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7650162" y="6426200"/>
            <a:ext cx="9048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b="1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Wu, 2002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219200" y="2133600"/>
            <a:ext cx="6781800" cy="14478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0" i="0" lang="en-US" sz="28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2.   Organismes et rôle de la bioluminescence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000066"/>
            </a:gs>
            <a:gs pos="100000">
              <a:srgbClr val="333399"/>
            </a:gs>
          </a:gsLst>
          <a:lin ang="5400000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04800" y="152400"/>
            <a:ext cx="8534400" cy="6096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1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Organismes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28600" y="762000"/>
            <a:ext cx="8991600" cy="5226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Bacteria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Dinoflagellates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(algues unicellulaires)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Radiolarians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(organismes unicellulaires)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Cnidaria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(méduses)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Ctenophores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(plancton gélatineux)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Nemertean worms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Mollusca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Nudibranchs (a few) Clams (few) Squid (lots) Octopods (few)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Annelid worms (lots) Polychaetes Earthworms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Crustaceans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Copepods Ostracods Amphipods Decapod shrimp Euphausiids (krill)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Chaetognaths (arrow-worms; 1 species)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Echinoderms Sea stars Brittle stars Sea cucumbers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Hemichordate worms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Urochordates Pyrosomes Tunicate (one) Larvaceans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Chordates Sharks (some) </a:t>
            </a:r>
            <a:r>
              <a:rPr b="0" i="0" lang="en-US" sz="1600" u="none">
                <a:solidFill>
                  <a:srgbClr val="FF66FF"/>
                </a:solidFill>
                <a:latin typeface="Arial"/>
                <a:ea typeface="Arial"/>
                <a:cs typeface="Arial"/>
                <a:sym typeface="Arial"/>
              </a:rPr>
              <a:t>Fish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(lots)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Centipedes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Millipedes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Insects Fireflies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Beetles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Fungus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Collembola Railroad worms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r>
              <a:t/>
            </a:r>
            <a:endParaRPr b="0" i="0" sz="16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99"/>
              </a:buClr>
              <a:buSzPct val="25000"/>
              <a:buFont typeface="Arial"/>
              <a:buNone/>
            </a:pPr>
            <a:r>
              <a:rPr b="0" i="0" lang="en-US" sz="1600" u="none">
                <a:solidFill>
                  <a:srgbClr val="FF6699"/>
                </a:solidFill>
                <a:latin typeface="Arial"/>
                <a:ea typeface="Arial"/>
                <a:cs typeface="Arial"/>
                <a:sym typeface="Arial"/>
              </a:rPr>
              <a:t>(Il n’y a pas de « plantes à fleurs » lumineuses, ni reptiles, amphibiens ou mammifères)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28600" y="228600"/>
            <a:ext cx="86106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r>
              <a:rPr b="0" i="0" lang="en-US" sz="24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Le Plancton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6857" l="0" r="8229" t="0"/>
          <a:stretch/>
        </p:blipFill>
        <p:spPr>
          <a:xfrm>
            <a:off x="5029200" y="3227386"/>
            <a:ext cx="1066800" cy="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42604" t="0"/>
          <a:stretch/>
        </p:blipFill>
        <p:spPr>
          <a:xfrm>
            <a:off x="5638800" y="3733800"/>
            <a:ext cx="10668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581400" y="2514600"/>
            <a:ext cx="133191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Tahoma"/>
              <a:buNone/>
            </a:pPr>
            <a:r>
              <a:rPr b="0" i="0" lang="en-US" sz="2400" u="none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rPr>
              <a:t>Plancton</a:t>
            </a:r>
          </a:p>
        </p:txBody>
      </p:sp>
      <p:sp>
        <p:nvSpPr>
          <p:cNvPr id="136" name="Shape 136"/>
          <p:cNvSpPr/>
          <p:nvPr/>
        </p:nvSpPr>
        <p:spPr>
          <a:xfrm>
            <a:off x="4800600" y="1703387"/>
            <a:ext cx="228600" cy="2819399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33339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7010400" y="1981200"/>
            <a:ext cx="1922461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Tahoma"/>
              <a:buNone/>
            </a:pPr>
            <a:r>
              <a:rPr b="0" i="0" lang="en-US" sz="2000" u="none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rPr>
              <a:t>Zooplancton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ct val="25000"/>
              <a:buFont typeface="Tahoma"/>
              <a:buNone/>
            </a:pPr>
            <a:r>
              <a:rPr b="0" i="0" lang="en-US" sz="2000" u="none">
                <a:solidFill>
                  <a:srgbClr val="333399"/>
                </a:solidFill>
                <a:latin typeface="Tahoma"/>
                <a:ea typeface="Tahoma"/>
                <a:cs typeface="Tahoma"/>
                <a:sym typeface="Tahoma"/>
              </a:rPr>
              <a:t>(ex:copépodes)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858000" y="3886200"/>
            <a:ext cx="1771650" cy="39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25000"/>
              <a:buFont typeface="Tahoma"/>
              <a:buNone/>
            </a:pPr>
            <a:r>
              <a:rPr b="0" i="0" lang="en-US" sz="2000" u="none">
                <a:solidFill>
                  <a:srgbClr val="009900"/>
                </a:solidFill>
                <a:latin typeface="Tahoma"/>
                <a:ea typeface="Tahoma"/>
                <a:cs typeface="Tahoma"/>
                <a:sym typeface="Tahoma"/>
              </a:rPr>
              <a:t>Phytoplancton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1766887"/>
            <a:ext cx="1981200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 rot="6240000">
            <a:off x="5027612" y="4699000"/>
            <a:ext cx="762000" cy="228599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099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4267200" y="5154611"/>
            <a:ext cx="1601786" cy="39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25000"/>
              <a:buFont typeface="Tahoma"/>
              <a:buNone/>
            </a:pPr>
            <a:r>
              <a:rPr b="0" i="0" lang="en-US" sz="2000" u="none">
                <a:solidFill>
                  <a:srgbClr val="009900"/>
                </a:solidFill>
                <a:latin typeface="Tahoma"/>
                <a:ea typeface="Tahoma"/>
                <a:cs typeface="Tahoma"/>
                <a:sym typeface="Tahoma"/>
              </a:rPr>
              <a:t>Dinoflagellés</a:t>
            </a:r>
          </a:p>
        </p:txBody>
      </p:sp>
      <p:grpSp>
        <p:nvGrpSpPr>
          <p:cNvPr id="142" name="Shape 142"/>
          <p:cNvGrpSpPr/>
          <p:nvPr/>
        </p:nvGrpSpPr>
        <p:grpSpPr>
          <a:xfrm>
            <a:off x="609600" y="4648200"/>
            <a:ext cx="3136900" cy="1825625"/>
            <a:chOff x="381000" y="3962400"/>
            <a:chExt cx="3746500" cy="2587625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1000" y="3962400"/>
              <a:ext cx="3746500" cy="258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/>
            <p:nvPr/>
          </p:nvSpPr>
          <p:spPr>
            <a:xfrm>
              <a:off x="1524000" y="3962400"/>
              <a:ext cx="1371600" cy="228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5" name="Shape 145"/>
          <p:cNvSpPr txBox="1"/>
          <p:nvPr/>
        </p:nvSpPr>
        <p:spPr>
          <a:xfrm>
            <a:off x="685800" y="6477000"/>
            <a:ext cx="32004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Photographies au microscope électronique</a:t>
            </a:r>
          </a:p>
        </p:txBody>
      </p:sp>
      <p:cxnSp>
        <p:nvCxnSpPr>
          <p:cNvPr id="146" name="Shape 146"/>
          <p:cNvCxnSpPr/>
          <p:nvPr/>
        </p:nvCxnSpPr>
        <p:spPr>
          <a:xfrm flipH="1">
            <a:off x="4191000" y="5638800"/>
            <a:ext cx="2133600" cy="1587"/>
          </a:xfrm>
          <a:prstGeom prst="straightConnector1">
            <a:avLst/>
          </a:prstGeom>
          <a:noFill/>
          <a:ln cap="flat" cmpd="sng" w="22225">
            <a:solidFill>
              <a:srgbClr val="008000"/>
            </a:solidFill>
            <a:prstDash val="solid"/>
            <a:miter/>
            <a:headEnd len="med" w="med" type="none"/>
            <a:tailEnd len="lg" w="lg" type="triangle"/>
          </a:ln>
        </p:spPr>
      </p:cxnSp>
      <p:grpSp>
        <p:nvGrpSpPr>
          <p:cNvPr id="147" name="Shape 147"/>
          <p:cNvGrpSpPr/>
          <p:nvPr/>
        </p:nvGrpSpPr>
        <p:grpSpPr>
          <a:xfrm>
            <a:off x="381000" y="2209800"/>
            <a:ext cx="3200400" cy="1905000"/>
            <a:chOff x="304800" y="1447800"/>
            <a:chExt cx="3200400" cy="1905000"/>
          </a:xfrm>
        </p:grpSpPr>
        <p:grpSp>
          <p:nvGrpSpPr>
            <p:cNvPr id="148" name="Shape 148"/>
            <p:cNvGrpSpPr/>
            <p:nvPr/>
          </p:nvGrpSpPr>
          <p:grpSpPr>
            <a:xfrm>
              <a:off x="304800" y="1447800"/>
              <a:ext cx="3200400" cy="1905000"/>
              <a:chOff x="685800" y="1524000"/>
              <a:chExt cx="3200400" cy="1905000"/>
            </a:xfrm>
          </p:grpSpPr>
          <p:grpSp>
            <p:nvGrpSpPr>
              <p:cNvPr id="149" name="Shape 149"/>
              <p:cNvGrpSpPr/>
              <p:nvPr/>
            </p:nvGrpSpPr>
            <p:grpSpPr>
              <a:xfrm>
                <a:off x="685799" y="1524000"/>
                <a:ext cx="3124200" cy="74612"/>
                <a:chOff x="609600" y="5486400"/>
                <a:chExt cx="5537200" cy="165100"/>
              </a:xfrm>
            </p:grpSpPr>
            <p:sp>
              <p:nvSpPr>
                <p:cNvPr id="150" name="Shape 150"/>
                <p:cNvSpPr/>
                <p:nvPr/>
              </p:nvSpPr>
              <p:spPr>
                <a:xfrm>
                  <a:off x="609600" y="5486400"/>
                  <a:ext cx="1536700" cy="152400"/>
                </a:xfrm>
                <a:custGeom>
                  <a:pathLst>
                    <a:path extrusionOk="0" h="120000" w="120000">
                      <a:moveTo>
                        <a:pt x="0" y="120000"/>
                      </a:moveTo>
                      <a:cubicBezTo>
                        <a:pt x="1983" y="114230"/>
                        <a:pt x="3966" y="107307"/>
                        <a:pt x="5950" y="101538"/>
                      </a:cubicBezTo>
                      <a:cubicBezTo>
                        <a:pt x="7066" y="98076"/>
                        <a:pt x="8677" y="11538"/>
                        <a:pt x="8925" y="0"/>
                      </a:cubicBezTo>
                      <a:cubicBezTo>
                        <a:pt x="10165" y="33461"/>
                        <a:pt x="14256" y="71538"/>
                        <a:pt x="17851" y="83076"/>
                      </a:cubicBezTo>
                      <a:cubicBezTo>
                        <a:pt x="21198" y="79615"/>
                        <a:pt x="24669" y="83076"/>
                        <a:pt x="27768" y="73846"/>
                      </a:cubicBezTo>
                      <a:cubicBezTo>
                        <a:pt x="33471" y="56538"/>
                        <a:pt x="25661" y="20769"/>
                        <a:pt x="32727" y="64615"/>
                      </a:cubicBezTo>
                      <a:cubicBezTo>
                        <a:pt x="35082" y="96923"/>
                        <a:pt x="36694" y="107307"/>
                        <a:pt x="40661" y="120000"/>
                      </a:cubicBezTo>
                      <a:cubicBezTo>
                        <a:pt x="42644" y="117692"/>
                        <a:pt x="48842" y="118846"/>
                        <a:pt x="50578" y="92307"/>
                      </a:cubicBezTo>
                      <a:cubicBezTo>
                        <a:pt x="51694" y="76153"/>
                        <a:pt x="52561" y="36923"/>
                        <a:pt x="52561" y="36923"/>
                      </a:cubicBezTo>
                      <a:cubicBezTo>
                        <a:pt x="59876" y="50769"/>
                        <a:pt x="56157" y="36923"/>
                        <a:pt x="63471" y="83076"/>
                      </a:cubicBezTo>
                      <a:cubicBezTo>
                        <a:pt x="64462" y="88846"/>
                        <a:pt x="66446" y="101538"/>
                        <a:pt x="66446" y="101538"/>
                      </a:cubicBezTo>
                      <a:cubicBezTo>
                        <a:pt x="69421" y="98076"/>
                        <a:pt x="72520" y="99230"/>
                        <a:pt x="75371" y="92307"/>
                      </a:cubicBezTo>
                      <a:cubicBezTo>
                        <a:pt x="80330" y="80769"/>
                        <a:pt x="76859" y="54230"/>
                        <a:pt x="82314" y="36923"/>
                      </a:cubicBezTo>
                      <a:cubicBezTo>
                        <a:pt x="85289" y="43846"/>
                        <a:pt x="87024" y="43846"/>
                        <a:pt x="89256" y="64615"/>
                      </a:cubicBezTo>
                      <a:cubicBezTo>
                        <a:pt x="90123" y="72692"/>
                        <a:pt x="90247" y="86538"/>
                        <a:pt x="91239" y="92307"/>
                      </a:cubicBezTo>
                      <a:cubicBezTo>
                        <a:pt x="92975" y="102692"/>
                        <a:pt x="97190" y="110769"/>
                        <a:pt x="97190" y="110769"/>
                      </a:cubicBezTo>
                      <a:cubicBezTo>
                        <a:pt x="105991" y="101538"/>
                        <a:pt x="106611" y="114230"/>
                        <a:pt x="109090" y="46153"/>
                      </a:cubicBezTo>
                      <a:cubicBezTo>
                        <a:pt x="111570" y="54230"/>
                        <a:pt x="113057" y="55384"/>
                        <a:pt x="115041" y="73846"/>
                      </a:cubicBezTo>
                      <a:cubicBezTo>
                        <a:pt x="115909" y="81923"/>
                        <a:pt x="116033" y="94615"/>
                        <a:pt x="117024" y="101538"/>
                      </a:cubicBezTo>
                      <a:cubicBezTo>
                        <a:pt x="117892" y="107307"/>
                        <a:pt x="120000" y="110769"/>
                        <a:pt x="120000" y="110769"/>
                      </a:cubicBezTo>
                    </a:path>
                  </a:pathLst>
                </a:custGeom>
                <a:gradFill>
                  <a:gsLst>
                    <a:gs pos="0">
                      <a:srgbClr val="CCCCFF"/>
                    </a:gs>
                    <a:gs pos="100000">
                      <a:srgbClr val="8F8FB3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1" name="Shape 151"/>
                <p:cNvSpPr/>
                <p:nvPr/>
              </p:nvSpPr>
              <p:spPr>
                <a:xfrm>
                  <a:off x="2209800" y="5486400"/>
                  <a:ext cx="1536700" cy="152400"/>
                </a:xfrm>
                <a:custGeom>
                  <a:pathLst>
                    <a:path extrusionOk="0" h="120000" w="120000">
                      <a:moveTo>
                        <a:pt x="0" y="120000"/>
                      </a:moveTo>
                      <a:cubicBezTo>
                        <a:pt x="1983" y="114230"/>
                        <a:pt x="3966" y="107307"/>
                        <a:pt x="5950" y="101538"/>
                      </a:cubicBezTo>
                      <a:cubicBezTo>
                        <a:pt x="7066" y="98076"/>
                        <a:pt x="8677" y="11538"/>
                        <a:pt x="8925" y="0"/>
                      </a:cubicBezTo>
                      <a:cubicBezTo>
                        <a:pt x="10165" y="33461"/>
                        <a:pt x="14256" y="71538"/>
                        <a:pt x="17851" y="83076"/>
                      </a:cubicBezTo>
                      <a:cubicBezTo>
                        <a:pt x="21198" y="79615"/>
                        <a:pt x="24669" y="83076"/>
                        <a:pt x="27768" y="73846"/>
                      </a:cubicBezTo>
                      <a:cubicBezTo>
                        <a:pt x="33471" y="56538"/>
                        <a:pt x="25661" y="20769"/>
                        <a:pt x="32727" y="64615"/>
                      </a:cubicBezTo>
                      <a:cubicBezTo>
                        <a:pt x="35082" y="96923"/>
                        <a:pt x="36694" y="107307"/>
                        <a:pt x="40661" y="120000"/>
                      </a:cubicBezTo>
                      <a:cubicBezTo>
                        <a:pt x="42644" y="117692"/>
                        <a:pt x="48842" y="118846"/>
                        <a:pt x="50578" y="92307"/>
                      </a:cubicBezTo>
                      <a:cubicBezTo>
                        <a:pt x="51694" y="76153"/>
                        <a:pt x="52561" y="36923"/>
                        <a:pt x="52561" y="36923"/>
                      </a:cubicBezTo>
                      <a:cubicBezTo>
                        <a:pt x="59876" y="50769"/>
                        <a:pt x="56157" y="36923"/>
                        <a:pt x="63471" y="83076"/>
                      </a:cubicBezTo>
                      <a:cubicBezTo>
                        <a:pt x="64462" y="88846"/>
                        <a:pt x="66446" y="101538"/>
                        <a:pt x="66446" y="101538"/>
                      </a:cubicBezTo>
                      <a:cubicBezTo>
                        <a:pt x="69421" y="98076"/>
                        <a:pt x="72520" y="99230"/>
                        <a:pt x="75371" y="92307"/>
                      </a:cubicBezTo>
                      <a:cubicBezTo>
                        <a:pt x="80330" y="80769"/>
                        <a:pt x="76859" y="54230"/>
                        <a:pt x="82314" y="36923"/>
                      </a:cubicBezTo>
                      <a:cubicBezTo>
                        <a:pt x="85289" y="43846"/>
                        <a:pt x="87024" y="43846"/>
                        <a:pt x="89256" y="64615"/>
                      </a:cubicBezTo>
                      <a:cubicBezTo>
                        <a:pt x="90123" y="72692"/>
                        <a:pt x="90247" y="86538"/>
                        <a:pt x="91239" y="92307"/>
                      </a:cubicBezTo>
                      <a:cubicBezTo>
                        <a:pt x="92975" y="102692"/>
                        <a:pt x="97190" y="110769"/>
                        <a:pt x="97190" y="110769"/>
                      </a:cubicBezTo>
                      <a:cubicBezTo>
                        <a:pt x="105991" y="101538"/>
                        <a:pt x="106611" y="114230"/>
                        <a:pt x="109090" y="46153"/>
                      </a:cubicBezTo>
                      <a:cubicBezTo>
                        <a:pt x="111570" y="54230"/>
                        <a:pt x="113057" y="55384"/>
                        <a:pt x="115041" y="73846"/>
                      </a:cubicBezTo>
                      <a:cubicBezTo>
                        <a:pt x="115909" y="81923"/>
                        <a:pt x="116033" y="94615"/>
                        <a:pt x="117024" y="101538"/>
                      </a:cubicBezTo>
                      <a:cubicBezTo>
                        <a:pt x="117892" y="107307"/>
                        <a:pt x="120000" y="110769"/>
                        <a:pt x="120000" y="110769"/>
                      </a:cubicBezTo>
                    </a:path>
                  </a:pathLst>
                </a:custGeom>
                <a:gradFill>
                  <a:gsLst>
                    <a:gs pos="0">
                      <a:srgbClr val="CCCCFF"/>
                    </a:gs>
                    <a:gs pos="100000">
                      <a:srgbClr val="8F8FB3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52" name="Shape 152"/>
                <p:cNvSpPr/>
                <p:nvPr/>
              </p:nvSpPr>
              <p:spPr>
                <a:xfrm>
                  <a:off x="3733800" y="5486400"/>
                  <a:ext cx="2413000" cy="165100"/>
                </a:xfrm>
                <a:custGeom>
                  <a:pathLst>
                    <a:path extrusionOk="0" h="120000" w="120000">
                      <a:moveTo>
                        <a:pt x="0" y="120000"/>
                      </a:moveTo>
                      <a:cubicBezTo>
                        <a:pt x="4263" y="105000"/>
                        <a:pt x="3631" y="88846"/>
                        <a:pt x="5052" y="27692"/>
                      </a:cubicBezTo>
                      <a:cubicBezTo>
                        <a:pt x="5289" y="18461"/>
                        <a:pt x="5684" y="0"/>
                        <a:pt x="5684" y="0"/>
                      </a:cubicBezTo>
                      <a:cubicBezTo>
                        <a:pt x="6789" y="47307"/>
                        <a:pt x="10657" y="85384"/>
                        <a:pt x="13894" y="101538"/>
                      </a:cubicBezTo>
                      <a:cubicBezTo>
                        <a:pt x="16421" y="98076"/>
                        <a:pt x="19026" y="101538"/>
                        <a:pt x="21473" y="92307"/>
                      </a:cubicBezTo>
                      <a:cubicBezTo>
                        <a:pt x="24868" y="79615"/>
                        <a:pt x="22342" y="20769"/>
                        <a:pt x="26526" y="0"/>
                      </a:cubicBezTo>
                      <a:cubicBezTo>
                        <a:pt x="27789" y="12692"/>
                        <a:pt x="29447" y="18461"/>
                        <a:pt x="30315" y="36923"/>
                      </a:cubicBezTo>
                      <a:cubicBezTo>
                        <a:pt x="30710" y="46153"/>
                        <a:pt x="30947" y="58846"/>
                        <a:pt x="31578" y="64615"/>
                      </a:cubicBezTo>
                      <a:cubicBezTo>
                        <a:pt x="32684" y="75000"/>
                        <a:pt x="34263" y="72692"/>
                        <a:pt x="35368" y="83076"/>
                      </a:cubicBezTo>
                      <a:cubicBezTo>
                        <a:pt x="36000" y="88846"/>
                        <a:pt x="36631" y="95769"/>
                        <a:pt x="37263" y="101538"/>
                      </a:cubicBezTo>
                      <a:cubicBezTo>
                        <a:pt x="43578" y="90000"/>
                        <a:pt x="43815" y="107307"/>
                        <a:pt x="44842" y="18461"/>
                      </a:cubicBezTo>
                      <a:cubicBezTo>
                        <a:pt x="47763" y="32307"/>
                        <a:pt x="47210" y="56538"/>
                        <a:pt x="49894" y="73846"/>
                      </a:cubicBezTo>
                      <a:cubicBezTo>
                        <a:pt x="51078" y="81923"/>
                        <a:pt x="52421" y="86538"/>
                        <a:pt x="53684" y="92307"/>
                      </a:cubicBezTo>
                      <a:cubicBezTo>
                        <a:pt x="54315" y="95769"/>
                        <a:pt x="55578" y="101538"/>
                        <a:pt x="55578" y="101538"/>
                      </a:cubicBezTo>
                      <a:cubicBezTo>
                        <a:pt x="57394" y="96923"/>
                        <a:pt x="59921" y="99230"/>
                        <a:pt x="61263" y="73846"/>
                      </a:cubicBezTo>
                      <a:cubicBezTo>
                        <a:pt x="61657" y="65769"/>
                        <a:pt x="61578" y="55384"/>
                        <a:pt x="61894" y="46153"/>
                      </a:cubicBezTo>
                      <a:cubicBezTo>
                        <a:pt x="62921" y="15000"/>
                        <a:pt x="63157" y="18461"/>
                        <a:pt x="65052" y="0"/>
                      </a:cubicBezTo>
                      <a:cubicBezTo>
                        <a:pt x="67894" y="13846"/>
                        <a:pt x="70184" y="40384"/>
                        <a:pt x="72631" y="64615"/>
                      </a:cubicBezTo>
                      <a:cubicBezTo>
                        <a:pt x="73736" y="75000"/>
                        <a:pt x="76421" y="83076"/>
                        <a:pt x="76421" y="83076"/>
                      </a:cubicBezTo>
                      <a:cubicBezTo>
                        <a:pt x="80921" y="75000"/>
                        <a:pt x="81157" y="93461"/>
                        <a:pt x="82736" y="46153"/>
                      </a:cubicBezTo>
                      <a:cubicBezTo>
                        <a:pt x="83052" y="36923"/>
                        <a:pt x="82815" y="24230"/>
                        <a:pt x="83368" y="18461"/>
                      </a:cubicBezTo>
                      <a:cubicBezTo>
                        <a:pt x="84473" y="6923"/>
                        <a:pt x="87157" y="0"/>
                        <a:pt x="87157" y="0"/>
                      </a:cubicBezTo>
                      <a:cubicBezTo>
                        <a:pt x="91026" y="13846"/>
                        <a:pt x="90315" y="18461"/>
                        <a:pt x="92842" y="55384"/>
                      </a:cubicBezTo>
                      <a:cubicBezTo>
                        <a:pt x="94026" y="72692"/>
                        <a:pt x="95447" y="84230"/>
                        <a:pt x="96631" y="101538"/>
                      </a:cubicBezTo>
                      <a:cubicBezTo>
                        <a:pt x="98921" y="98076"/>
                        <a:pt x="101447" y="106153"/>
                        <a:pt x="103578" y="92307"/>
                      </a:cubicBezTo>
                      <a:cubicBezTo>
                        <a:pt x="108394" y="60000"/>
                        <a:pt x="103815" y="23076"/>
                        <a:pt x="108631" y="0"/>
                      </a:cubicBezTo>
                      <a:cubicBezTo>
                        <a:pt x="111236" y="12692"/>
                        <a:pt x="112184" y="31153"/>
                        <a:pt x="114315" y="55384"/>
                      </a:cubicBezTo>
                      <a:cubicBezTo>
                        <a:pt x="115500" y="69230"/>
                        <a:pt x="116684" y="85384"/>
                        <a:pt x="118105" y="92307"/>
                      </a:cubicBezTo>
                      <a:cubicBezTo>
                        <a:pt x="118736" y="95769"/>
                        <a:pt x="120000" y="101538"/>
                        <a:pt x="120000" y="101538"/>
                      </a:cubicBezTo>
                    </a:path>
                  </a:pathLst>
                </a:custGeom>
                <a:gradFill>
                  <a:gsLst>
                    <a:gs pos="0">
                      <a:srgbClr val="CCCCFF"/>
                    </a:gs>
                    <a:gs pos="100000">
                      <a:srgbClr val="8F8FB3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53" name="Shape 153"/>
              <p:cNvSpPr/>
              <p:nvPr/>
            </p:nvSpPr>
            <p:spPr>
              <a:xfrm>
                <a:off x="685800" y="1600200"/>
                <a:ext cx="3200400" cy="1828800"/>
              </a:xfrm>
              <a:prstGeom prst="rect">
                <a:avLst/>
              </a:prstGeom>
              <a:gradFill>
                <a:gsLst>
                  <a:gs pos="0">
                    <a:srgbClr val="CCCCFF"/>
                  </a:gs>
                  <a:gs pos="100000">
                    <a:srgbClr val="8F8FB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54" name="Shape 154"/>
              <p:cNvCxnSpPr/>
              <p:nvPr/>
            </p:nvCxnSpPr>
            <p:spPr>
              <a:xfrm>
                <a:off x="685800" y="1600200"/>
                <a:ext cx="0" cy="1828800"/>
              </a:xfrm>
              <a:prstGeom prst="straightConnector1">
                <a:avLst/>
              </a:prstGeom>
              <a:gradFill>
                <a:gsLst>
                  <a:gs pos="0">
                    <a:srgbClr val="CCCCFF"/>
                  </a:gs>
                  <a:gs pos="100000">
                    <a:srgbClr val="8F8FB3"/>
                  </a:gs>
                </a:gsLst>
                <a:lin ang="5400000" scaled="0"/>
              </a:gradFill>
              <a:ln>
                <a:noFill/>
              </a:ln>
            </p:spPr>
          </p:cxnSp>
          <p:sp>
            <p:nvSpPr>
              <p:cNvPr id="155" name="Shape 155"/>
              <p:cNvSpPr txBox="1"/>
              <p:nvPr/>
            </p:nvSpPr>
            <p:spPr>
              <a:xfrm>
                <a:off x="1066800" y="2133600"/>
                <a:ext cx="2286000" cy="582611"/>
              </a:xfrm>
              <a:prstGeom prst="rect">
                <a:avLst/>
              </a:prstGeom>
              <a:gradFill>
                <a:gsLst>
                  <a:gs pos="0">
                    <a:srgbClr val="CCCCFF"/>
                  </a:gs>
                  <a:gs pos="100000">
                    <a:srgbClr val="8F8FB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rIns="91425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99"/>
                  </a:buClr>
                  <a:buSzPct val="25000"/>
                  <a:buFont typeface="Tahoma"/>
                  <a:buNone/>
                </a:pPr>
                <a:r>
                  <a:rPr b="0" i="0" lang="en-US" sz="3200" u="none">
                    <a:solidFill>
                      <a:srgbClr val="333399"/>
                    </a:solidFill>
                    <a:latin typeface="Tahoma"/>
                    <a:ea typeface="Tahoma"/>
                    <a:cs typeface="Tahoma"/>
                    <a:sym typeface="Tahoma"/>
                  </a:rPr>
                  <a:t>Océan</a:t>
                </a:r>
              </a:p>
            </p:txBody>
          </p:sp>
        </p:grpSp>
        <p:cxnSp>
          <p:nvCxnSpPr>
            <p:cNvPr id="156" name="Shape 156"/>
            <p:cNvCxnSpPr/>
            <p:nvPr/>
          </p:nvCxnSpPr>
          <p:spPr>
            <a:xfrm>
              <a:off x="304800" y="3352800"/>
              <a:ext cx="3200400" cy="0"/>
            </a:xfrm>
            <a:prstGeom prst="straightConnector1">
              <a:avLst/>
            </a:prstGeom>
            <a:gradFill>
              <a:gsLst>
                <a:gs pos="0">
                  <a:srgbClr val="CCCCFF"/>
                </a:gs>
                <a:gs pos="100000">
                  <a:srgbClr val="8F8FB3"/>
                </a:gs>
              </a:gsLst>
              <a:lin ang="5400000" scaled="0"/>
            </a:gradFill>
            <a:ln>
              <a:noFill/>
            </a:ln>
          </p:spPr>
        </p:cxnSp>
      </p:grpSp>
      <p:sp>
        <p:nvSpPr>
          <p:cNvPr id="157" name="Shape 157"/>
          <p:cNvSpPr/>
          <p:nvPr/>
        </p:nvSpPr>
        <p:spPr>
          <a:xfrm rot="-5520000">
            <a:off x="3467100" y="1257300"/>
            <a:ext cx="761999" cy="1752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9900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5945186" y="5119687"/>
            <a:ext cx="2527299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taille ~ 30 </a:t>
            </a:r>
            <a:r>
              <a:rPr b="0" i="0" lang="en-US" sz="18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et 1 mm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07975" y="990600"/>
            <a:ext cx="4748212" cy="3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rIns="90000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b="0" i="0" lang="en-US" sz="1800" u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Définition :  « organismes en suspension dans la mer 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èle par défaut">
  <a:themeElements>
    <a:clrScheme name="Modèle par défau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